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74" r:id="rId12"/>
    <p:sldId id="276" r:id="rId13"/>
    <p:sldId id="263" r:id="rId14"/>
    <p:sldId id="264" r:id="rId15"/>
    <p:sldId id="271" r:id="rId16"/>
    <p:sldId id="265" r:id="rId17"/>
    <p:sldId id="266" r:id="rId18"/>
    <p:sldId id="267" r:id="rId19"/>
    <p:sldId id="272" r:id="rId20"/>
    <p:sldId id="273" r:id="rId21"/>
    <p:sldId id="269" r:id="rId22"/>
    <p:sldId id="27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0EFF0D-22C8-498D-B2F4-CF7CA1D858C6}" type="datetimeFigureOut">
              <a:rPr lang="en-US" smtClean="0"/>
              <a:t>12/3/2022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D995BA-8711-4CE7-A8C7-267B1C8185A4}" type="slidenum">
              <a:rPr lang="en-US" smtClean="0"/>
              <a:t>‹#›</a:t>
            </a:fld>
            <a:endParaRPr lang="en-US"/>
          </a:p>
        </p:txBody>
      </p:sp>
    </p:spTree>
    <p:extLst>
      <p:ext uri="{BB962C8B-B14F-4D97-AF65-F5344CB8AC3E}">
        <p14:creationId xmlns:p14="http://schemas.microsoft.com/office/powerpoint/2010/main" val="3349372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D995BA-8711-4CE7-A8C7-267B1C8185A4}" type="slidenum">
              <a:rPr lang="en-US" smtClean="0"/>
              <a:t>6</a:t>
            </a:fld>
            <a:endParaRPr lang="en-US"/>
          </a:p>
        </p:txBody>
      </p:sp>
    </p:spTree>
    <p:extLst>
      <p:ext uri="{BB962C8B-B14F-4D97-AF65-F5344CB8AC3E}">
        <p14:creationId xmlns:p14="http://schemas.microsoft.com/office/powerpoint/2010/main" val="3846347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0F66-3D1C-00C5-BFFA-8FF1375226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AAA000-7FC9-B71A-4270-93023AA234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6279B4-282C-7333-2726-E0A517B2C275}"/>
              </a:ext>
            </a:extLst>
          </p:cNvPr>
          <p:cNvSpPr>
            <a:spLocks noGrp="1"/>
          </p:cNvSpPr>
          <p:nvPr>
            <p:ph type="dt" sz="half" idx="10"/>
          </p:nvPr>
        </p:nvSpPr>
        <p:spPr/>
        <p:txBody>
          <a:bodyPr/>
          <a:lstStyle/>
          <a:p>
            <a:fld id="{3FC0734A-CF31-4690-AB8B-ABBF1C4091BB}" type="datetimeFigureOut">
              <a:rPr lang="en-US" smtClean="0"/>
              <a:t>12/3/2022</a:t>
            </a:fld>
            <a:endParaRPr lang="en-US"/>
          </a:p>
        </p:txBody>
      </p:sp>
      <p:sp>
        <p:nvSpPr>
          <p:cNvPr id="5" name="Footer Placeholder 4">
            <a:extLst>
              <a:ext uri="{FF2B5EF4-FFF2-40B4-BE49-F238E27FC236}">
                <a16:creationId xmlns:a16="http://schemas.microsoft.com/office/drawing/2014/main" id="{32314830-C001-E8FF-F27A-F499E1C74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7D654-6249-73FC-4F2F-289965BA2D0D}"/>
              </a:ext>
            </a:extLst>
          </p:cNvPr>
          <p:cNvSpPr>
            <a:spLocks noGrp="1"/>
          </p:cNvSpPr>
          <p:nvPr>
            <p:ph type="sldNum" sz="quarter" idx="12"/>
          </p:nvPr>
        </p:nvSpPr>
        <p:spPr/>
        <p:txBody>
          <a:bodyPr/>
          <a:lstStyle/>
          <a:p>
            <a:fld id="{7944D699-3B3B-4525-A877-741516BFC8C9}" type="slidenum">
              <a:rPr lang="en-US" smtClean="0"/>
              <a:t>‹#›</a:t>
            </a:fld>
            <a:endParaRPr lang="en-US"/>
          </a:p>
        </p:txBody>
      </p:sp>
    </p:spTree>
    <p:extLst>
      <p:ext uri="{BB962C8B-B14F-4D97-AF65-F5344CB8AC3E}">
        <p14:creationId xmlns:p14="http://schemas.microsoft.com/office/powerpoint/2010/main" val="3865334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D5123-8D7D-544B-E110-6D5962E6EF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09E92-A882-0398-8C90-5C1EA506B5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E7224-7E97-15C1-14D6-F8076518481E}"/>
              </a:ext>
            </a:extLst>
          </p:cNvPr>
          <p:cNvSpPr>
            <a:spLocks noGrp="1"/>
          </p:cNvSpPr>
          <p:nvPr>
            <p:ph type="dt" sz="half" idx="10"/>
          </p:nvPr>
        </p:nvSpPr>
        <p:spPr/>
        <p:txBody>
          <a:bodyPr/>
          <a:lstStyle/>
          <a:p>
            <a:fld id="{3FC0734A-CF31-4690-AB8B-ABBF1C4091BB}" type="datetimeFigureOut">
              <a:rPr lang="en-US" smtClean="0"/>
              <a:t>12/3/2022</a:t>
            </a:fld>
            <a:endParaRPr lang="en-US"/>
          </a:p>
        </p:txBody>
      </p:sp>
      <p:sp>
        <p:nvSpPr>
          <p:cNvPr id="5" name="Footer Placeholder 4">
            <a:extLst>
              <a:ext uri="{FF2B5EF4-FFF2-40B4-BE49-F238E27FC236}">
                <a16:creationId xmlns:a16="http://schemas.microsoft.com/office/drawing/2014/main" id="{31756474-9778-FC8F-39C1-BF9D5F696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C1D40-1371-5EF7-C2D4-DACE8FB40F2F}"/>
              </a:ext>
            </a:extLst>
          </p:cNvPr>
          <p:cNvSpPr>
            <a:spLocks noGrp="1"/>
          </p:cNvSpPr>
          <p:nvPr>
            <p:ph type="sldNum" sz="quarter" idx="12"/>
          </p:nvPr>
        </p:nvSpPr>
        <p:spPr/>
        <p:txBody>
          <a:bodyPr/>
          <a:lstStyle/>
          <a:p>
            <a:fld id="{7944D699-3B3B-4525-A877-741516BFC8C9}" type="slidenum">
              <a:rPr lang="en-US" smtClean="0"/>
              <a:t>‹#›</a:t>
            </a:fld>
            <a:endParaRPr lang="en-US"/>
          </a:p>
        </p:txBody>
      </p:sp>
    </p:spTree>
    <p:extLst>
      <p:ext uri="{BB962C8B-B14F-4D97-AF65-F5344CB8AC3E}">
        <p14:creationId xmlns:p14="http://schemas.microsoft.com/office/powerpoint/2010/main" val="84551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8C400C-ECD5-98D0-5E04-9765293ED7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87AC1D-67C1-5737-4AA4-62FA47D2BD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861D3-8A12-4ACA-BA26-18C3F8079B66}"/>
              </a:ext>
            </a:extLst>
          </p:cNvPr>
          <p:cNvSpPr>
            <a:spLocks noGrp="1"/>
          </p:cNvSpPr>
          <p:nvPr>
            <p:ph type="dt" sz="half" idx="10"/>
          </p:nvPr>
        </p:nvSpPr>
        <p:spPr/>
        <p:txBody>
          <a:bodyPr/>
          <a:lstStyle/>
          <a:p>
            <a:fld id="{3FC0734A-CF31-4690-AB8B-ABBF1C4091BB}" type="datetimeFigureOut">
              <a:rPr lang="en-US" smtClean="0"/>
              <a:t>12/3/2022</a:t>
            </a:fld>
            <a:endParaRPr lang="en-US"/>
          </a:p>
        </p:txBody>
      </p:sp>
      <p:sp>
        <p:nvSpPr>
          <p:cNvPr id="5" name="Footer Placeholder 4">
            <a:extLst>
              <a:ext uri="{FF2B5EF4-FFF2-40B4-BE49-F238E27FC236}">
                <a16:creationId xmlns:a16="http://schemas.microsoft.com/office/drawing/2014/main" id="{1E1CB25D-C1CF-AE18-9B39-2589044A3C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D10D1-94A8-0B38-6ABC-3FE7B3FE8D19}"/>
              </a:ext>
            </a:extLst>
          </p:cNvPr>
          <p:cNvSpPr>
            <a:spLocks noGrp="1"/>
          </p:cNvSpPr>
          <p:nvPr>
            <p:ph type="sldNum" sz="quarter" idx="12"/>
          </p:nvPr>
        </p:nvSpPr>
        <p:spPr/>
        <p:txBody>
          <a:bodyPr/>
          <a:lstStyle/>
          <a:p>
            <a:fld id="{7944D699-3B3B-4525-A877-741516BFC8C9}" type="slidenum">
              <a:rPr lang="en-US" smtClean="0"/>
              <a:t>‹#›</a:t>
            </a:fld>
            <a:endParaRPr lang="en-US"/>
          </a:p>
        </p:txBody>
      </p:sp>
    </p:spTree>
    <p:extLst>
      <p:ext uri="{BB962C8B-B14F-4D97-AF65-F5344CB8AC3E}">
        <p14:creationId xmlns:p14="http://schemas.microsoft.com/office/powerpoint/2010/main" val="371601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64FA3-8FD5-2BEC-4BFF-FBC2D88A1C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7723D1-A412-13D0-98C3-038CB0424B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24070A-DB33-0F6B-33A9-B65A43A3562E}"/>
              </a:ext>
            </a:extLst>
          </p:cNvPr>
          <p:cNvSpPr>
            <a:spLocks noGrp="1"/>
          </p:cNvSpPr>
          <p:nvPr>
            <p:ph type="dt" sz="half" idx="10"/>
          </p:nvPr>
        </p:nvSpPr>
        <p:spPr/>
        <p:txBody>
          <a:bodyPr/>
          <a:lstStyle/>
          <a:p>
            <a:fld id="{3FC0734A-CF31-4690-AB8B-ABBF1C4091BB}" type="datetimeFigureOut">
              <a:rPr lang="en-US" smtClean="0"/>
              <a:t>12/3/2022</a:t>
            </a:fld>
            <a:endParaRPr lang="en-US"/>
          </a:p>
        </p:txBody>
      </p:sp>
      <p:sp>
        <p:nvSpPr>
          <p:cNvPr id="5" name="Footer Placeholder 4">
            <a:extLst>
              <a:ext uri="{FF2B5EF4-FFF2-40B4-BE49-F238E27FC236}">
                <a16:creationId xmlns:a16="http://schemas.microsoft.com/office/drawing/2014/main" id="{C60930C3-DE08-2150-D174-CD2CAEBF0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0FF47-3A4F-2CD3-95C8-CF65ECFE5E10}"/>
              </a:ext>
            </a:extLst>
          </p:cNvPr>
          <p:cNvSpPr>
            <a:spLocks noGrp="1"/>
          </p:cNvSpPr>
          <p:nvPr>
            <p:ph type="sldNum" sz="quarter" idx="12"/>
          </p:nvPr>
        </p:nvSpPr>
        <p:spPr/>
        <p:txBody>
          <a:bodyPr/>
          <a:lstStyle/>
          <a:p>
            <a:fld id="{7944D699-3B3B-4525-A877-741516BFC8C9}" type="slidenum">
              <a:rPr lang="en-US" smtClean="0"/>
              <a:t>‹#›</a:t>
            </a:fld>
            <a:endParaRPr lang="en-US"/>
          </a:p>
        </p:txBody>
      </p:sp>
    </p:spTree>
    <p:extLst>
      <p:ext uri="{BB962C8B-B14F-4D97-AF65-F5344CB8AC3E}">
        <p14:creationId xmlns:p14="http://schemas.microsoft.com/office/powerpoint/2010/main" val="3619180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8F4A8-5172-B39F-CF6C-320F211158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8C223A-F591-DC18-0389-2A9A402CEF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E7C692-01E2-40BD-8DF7-B152DE3B0EED}"/>
              </a:ext>
            </a:extLst>
          </p:cNvPr>
          <p:cNvSpPr>
            <a:spLocks noGrp="1"/>
          </p:cNvSpPr>
          <p:nvPr>
            <p:ph type="dt" sz="half" idx="10"/>
          </p:nvPr>
        </p:nvSpPr>
        <p:spPr/>
        <p:txBody>
          <a:bodyPr/>
          <a:lstStyle/>
          <a:p>
            <a:fld id="{3FC0734A-CF31-4690-AB8B-ABBF1C4091BB}" type="datetimeFigureOut">
              <a:rPr lang="en-US" smtClean="0"/>
              <a:t>12/3/2022</a:t>
            </a:fld>
            <a:endParaRPr lang="en-US"/>
          </a:p>
        </p:txBody>
      </p:sp>
      <p:sp>
        <p:nvSpPr>
          <p:cNvPr id="5" name="Footer Placeholder 4">
            <a:extLst>
              <a:ext uri="{FF2B5EF4-FFF2-40B4-BE49-F238E27FC236}">
                <a16:creationId xmlns:a16="http://schemas.microsoft.com/office/drawing/2014/main" id="{1DFAD81C-042B-A51A-17F2-CD994AD8D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977D6-3C9F-7B0F-18BB-D14AD35186A3}"/>
              </a:ext>
            </a:extLst>
          </p:cNvPr>
          <p:cNvSpPr>
            <a:spLocks noGrp="1"/>
          </p:cNvSpPr>
          <p:nvPr>
            <p:ph type="sldNum" sz="quarter" idx="12"/>
          </p:nvPr>
        </p:nvSpPr>
        <p:spPr/>
        <p:txBody>
          <a:bodyPr/>
          <a:lstStyle/>
          <a:p>
            <a:fld id="{7944D699-3B3B-4525-A877-741516BFC8C9}" type="slidenum">
              <a:rPr lang="en-US" smtClean="0"/>
              <a:t>‹#›</a:t>
            </a:fld>
            <a:endParaRPr lang="en-US"/>
          </a:p>
        </p:txBody>
      </p:sp>
    </p:spTree>
    <p:extLst>
      <p:ext uri="{BB962C8B-B14F-4D97-AF65-F5344CB8AC3E}">
        <p14:creationId xmlns:p14="http://schemas.microsoft.com/office/powerpoint/2010/main" val="1469012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4DAC-3B4D-2741-B798-1E6A63CFED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D528E2-CDDF-5F62-4376-3E616FB159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8D9706-ADFF-ECE4-040F-8C6DFDFAC6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354EDE-EFF8-1337-F8AB-8BAC60C1AA77}"/>
              </a:ext>
            </a:extLst>
          </p:cNvPr>
          <p:cNvSpPr>
            <a:spLocks noGrp="1"/>
          </p:cNvSpPr>
          <p:nvPr>
            <p:ph type="dt" sz="half" idx="10"/>
          </p:nvPr>
        </p:nvSpPr>
        <p:spPr/>
        <p:txBody>
          <a:bodyPr/>
          <a:lstStyle/>
          <a:p>
            <a:fld id="{3FC0734A-CF31-4690-AB8B-ABBF1C4091BB}" type="datetimeFigureOut">
              <a:rPr lang="en-US" smtClean="0"/>
              <a:t>12/3/2022</a:t>
            </a:fld>
            <a:endParaRPr lang="en-US"/>
          </a:p>
        </p:txBody>
      </p:sp>
      <p:sp>
        <p:nvSpPr>
          <p:cNvPr id="6" name="Footer Placeholder 5">
            <a:extLst>
              <a:ext uri="{FF2B5EF4-FFF2-40B4-BE49-F238E27FC236}">
                <a16:creationId xmlns:a16="http://schemas.microsoft.com/office/drawing/2014/main" id="{025F228C-2A69-A91A-B443-0E58237126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263EA9-DBF1-F77D-A366-5F30DACD53AC}"/>
              </a:ext>
            </a:extLst>
          </p:cNvPr>
          <p:cNvSpPr>
            <a:spLocks noGrp="1"/>
          </p:cNvSpPr>
          <p:nvPr>
            <p:ph type="sldNum" sz="quarter" idx="12"/>
          </p:nvPr>
        </p:nvSpPr>
        <p:spPr/>
        <p:txBody>
          <a:bodyPr/>
          <a:lstStyle/>
          <a:p>
            <a:fld id="{7944D699-3B3B-4525-A877-741516BFC8C9}" type="slidenum">
              <a:rPr lang="en-US" smtClean="0"/>
              <a:t>‹#›</a:t>
            </a:fld>
            <a:endParaRPr lang="en-US"/>
          </a:p>
        </p:txBody>
      </p:sp>
    </p:spTree>
    <p:extLst>
      <p:ext uri="{BB962C8B-B14F-4D97-AF65-F5344CB8AC3E}">
        <p14:creationId xmlns:p14="http://schemas.microsoft.com/office/powerpoint/2010/main" val="1287862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07172-AC8B-E7A6-2EA3-4D48086569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F0B832-4757-AA0C-F927-BC2F069BAB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3C8B57-CB45-3014-7231-334FAB1D67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D5361F-AEB6-4644-724C-645828E482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6590E5-66AB-D801-E763-3BF1517465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985F83-64CD-28C5-30E5-392AA7EA4926}"/>
              </a:ext>
            </a:extLst>
          </p:cNvPr>
          <p:cNvSpPr>
            <a:spLocks noGrp="1"/>
          </p:cNvSpPr>
          <p:nvPr>
            <p:ph type="dt" sz="half" idx="10"/>
          </p:nvPr>
        </p:nvSpPr>
        <p:spPr/>
        <p:txBody>
          <a:bodyPr/>
          <a:lstStyle/>
          <a:p>
            <a:fld id="{3FC0734A-CF31-4690-AB8B-ABBF1C4091BB}" type="datetimeFigureOut">
              <a:rPr lang="en-US" smtClean="0"/>
              <a:t>12/3/2022</a:t>
            </a:fld>
            <a:endParaRPr lang="en-US"/>
          </a:p>
        </p:txBody>
      </p:sp>
      <p:sp>
        <p:nvSpPr>
          <p:cNvPr id="8" name="Footer Placeholder 7">
            <a:extLst>
              <a:ext uri="{FF2B5EF4-FFF2-40B4-BE49-F238E27FC236}">
                <a16:creationId xmlns:a16="http://schemas.microsoft.com/office/drawing/2014/main" id="{E050EBEF-8DC7-7972-2D6C-90BDF91F07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89F017-E2C6-CDFD-515A-58C494B70542}"/>
              </a:ext>
            </a:extLst>
          </p:cNvPr>
          <p:cNvSpPr>
            <a:spLocks noGrp="1"/>
          </p:cNvSpPr>
          <p:nvPr>
            <p:ph type="sldNum" sz="quarter" idx="12"/>
          </p:nvPr>
        </p:nvSpPr>
        <p:spPr/>
        <p:txBody>
          <a:bodyPr/>
          <a:lstStyle/>
          <a:p>
            <a:fld id="{7944D699-3B3B-4525-A877-741516BFC8C9}" type="slidenum">
              <a:rPr lang="en-US" smtClean="0"/>
              <a:t>‹#›</a:t>
            </a:fld>
            <a:endParaRPr lang="en-US"/>
          </a:p>
        </p:txBody>
      </p:sp>
    </p:spTree>
    <p:extLst>
      <p:ext uri="{BB962C8B-B14F-4D97-AF65-F5344CB8AC3E}">
        <p14:creationId xmlns:p14="http://schemas.microsoft.com/office/powerpoint/2010/main" val="158102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D9A63-17BA-A0F8-702A-C4D62027BE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5694AC-9329-0FBC-68E7-43F559541F5E}"/>
              </a:ext>
            </a:extLst>
          </p:cNvPr>
          <p:cNvSpPr>
            <a:spLocks noGrp="1"/>
          </p:cNvSpPr>
          <p:nvPr>
            <p:ph type="dt" sz="half" idx="10"/>
          </p:nvPr>
        </p:nvSpPr>
        <p:spPr/>
        <p:txBody>
          <a:bodyPr/>
          <a:lstStyle/>
          <a:p>
            <a:fld id="{3FC0734A-CF31-4690-AB8B-ABBF1C4091BB}" type="datetimeFigureOut">
              <a:rPr lang="en-US" smtClean="0"/>
              <a:t>12/3/2022</a:t>
            </a:fld>
            <a:endParaRPr lang="en-US"/>
          </a:p>
        </p:txBody>
      </p:sp>
      <p:sp>
        <p:nvSpPr>
          <p:cNvPr id="4" name="Footer Placeholder 3">
            <a:extLst>
              <a:ext uri="{FF2B5EF4-FFF2-40B4-BE49-F238E27FC236}">
                <a16:creationId xmlns:a16="http://schemas.microsoft.com/office/drawing/2014/main" id="{7D4F8CF3-183F-3D78-99AC-19C057DA35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BDBFF8-FD71-4B50-E54E-3E0CBB0BAC27}"/>
              </a:ext>
            </a:extLst>
          </p:cNvPr>
          <p:cNvSpPr>
            <a:spLocks noGrp="1"/>
          </p:cNvSpPr>
          <p:nvPr>
            <p:ph type="sldNum" sz="quarter" idx="12"/>
          </p:nvPr>
        </p:nvSpPr>
        <p:spPr/>
        <p:txBody>
          <a:bodyPr/>
          <a:lstStyle/>
          <a:p>
            <a:fld id="{7944D699-3B3B-4525-A877-741516BFC8C9}" type="slidenum">
              <a:rPr lang="en-US" smtClean="0"/>
              <a:t>‹#›</a:t>
            </a:fld>
            <a:endParaRPr lang="en-US"/>
          </a:p>
        </p:txBody>
      </p:sp>
    </p:spTree>
    <p:extLst>
      <p:ext uri="{BB962C8B-B14F-4D97-AF65-F5344CB8AC3E}">
        <p14:creationId xmlns:p14="http://schemas.microsoft.com/office/powerpoint/2010/main" val="2821653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D872FC-0448-080A-212B-FDFD56ADE5F8}"/>
              </a:ext>
            </a:extLst>
          </p:cNvPr>
          <p:cNvSpPr>
            <a:spLocks noGrp="1"/>
          </p:cNvSpPr>
          <p:nvPr>
            <p:ph type="dt" sz="half" idx="10"/>
          </p:nvPr>
        </p:nvSpPr>
        <p:spPr/>
        <p:txBody>
          <a:bodyPr/>
          <a:lstStyle/>
          <a:p>
            <a:fld id="{3FC0734A-CF31-4690-AB8B-ABBF1C4091BB}" type="datetimeFigureOut">
              <a:rPr lang="en-US" smtClean="0"/>
              <a:t>12/3/2022</a:t>
            </a:fld>
            <a:endParaRPr lang="en-US"/>
          </a:p>
        </p:txBody>
      </p:sp>
      <p:sp>
        <p:nvSpPr>
          <p:cNvPr id="3" name="Footer Placeholder 2">
            <a:extLst>
              <a:ext uri="{FF2B5EF4-FFF2-40B4-BE49-F238E27FC236}">
                <a16:creationId xmlns:a16="http://schemas.microsoft.com/office/drawing/2014/main" id="{D51CED60-2E6D-F37D-FAE6-56EB33E833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8C5769-7D34-32C5-ECAD-A2FBF0DDFEE6}"/>
              </a:ext>
            </a:extLst>
          </p:cNvPr>
          <p:cNvSpPr>
            <a:spLocks noGrp="1"/>
          </p:cNvSpPr>
          <p:nvPr>
            <p:ph type="sldNum" sz="quarter" idx="12"/>
          </p:nvPr>
        </p:nvSpPr>
        <p:spPr/>
        <p:txBody>
          <a:bodyPr/>
          <a:lstStyle/>
          <a:p>
            <a:fld id="{7944D699-3B3B-4525-A877-741516BFC8C9}" type="slidenum">
              <a:rPr lang="en-US" smtClean="0"/>
              <a:t>‹#›</a:t>
            </a:fld>
            <a:endParaRPr lang="en-US"/>
          </a:p>
        </p:txBody>
      </p:sp>
    </p:spTree>
    <p:extLst>
      <p:ext uri="{BB962C8B-B14F-4D97-AF65-F5344CB8AC3E}">
        <p14:creationId xmlns:p14="http://schemas.microsoft.com/office/powerpoint/2010/main" val="2602775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028D0-5DCC-EFF6-4CBE-3025599046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CF90EA-AB70-7BF9-48AF-5AED70CFF9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22E352-F1F4-CA83-23D9-D5BE2A6184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32AD81-6ED7-2C1C-33A3-D8C73D7C283D}"/>
              </a:ext>
            </a:extLst>
          </p:cNvPr>
          <p:cNvSpPr>
            <a:spLocks noGrp="1"/>
          </p:cNvSpPr>
          <p:nvPr>
            <p:ph type="dt" sz="half" idx="10"/>
          </p:nvPr>
        </p:nvSpPr>
        <p:spPr/>
        <p:txBody>
          <a:bodyPr/>
          <a:lstStyle/>
          <a:p>
            <a:fld id="{3FC0734A-CF31-4690-AB8B-ABBF1C4091BB}" type="datetimeFigureOut">
              <a:rPr lang="en-US" smtClean="0"/>
              <a:t>12/3/2022</a:t>
            </a:fld>
            <a:endParaRPr lang="en-US"/>
          </a:p>
        </p:txBody>
      </p:sp>
      <p:sp>
        <p:nvSpPr>
          <p:cNvPr id="6" name="Footer Placeholder 5">
            <a:extLst>
              <a:ext uri="{FF2B5EF4-FFF2-40B4-BE49-F238E27FC236}">
                <a16:creationId xmlns:a16="http://schemas.microsoft.com/office/drawing/2014/main" id="{9B7BA804-8CD4-8FD4-0833-9E14DA8A8B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7656B5-685E-4EF0-72B1-82FF2C0546B4}"/>
              </a:ext>
            </a:extLst>
          </p:cNvPr>
          <p:cNvSpPr>
            <a:spLocks noGrp="1"/>
          </p:cNvSpPr>
          <p:nvPr>
            <p:ph type="sldNum" sz="quarter" idx="12"/>
          </p:nvPr>
        </p:nvSpPr>
        <p:spPr/>
        <p:txBody>
          <a:bodyPr/>
          <a:lstStyle/>
          <a:p>
            <a:fld id="{7944D699-3B3B-4525-A877-741516BFC8C9}" type="slidenum">
              <a:rPr lang="en-US" smtClean="0"/>
              <a:t>‹#›</a:t>
            </a:fld>
            <a:endParaRPr lang="en-US"/>
          </a:p>
        </p:txBody>
      </p:sp>
    </p:spTree>
    <p:extLst>
      <p:ext uri="{BB962C8B-B14F-4D97-AF65-F5344CB8AC3E}">
        <p14:creationId xmlns:p14="http://schemas.microsoft.com/office/powerpoint/2010/main" val="3581892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F0DF7-F568-62C4-9CC6-3AD6BC65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20F84E-C67B-6310-1FC3-187FCC51A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683880-9F5E-C6EC-9CC4-8ADF6DA82A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C7419F-DEB2-F48A-DAD0-B2722ABF2A99}"/>
              </a:ext>
            </a:extLst>
          </p:cNvPr>
          <p:cNvSpPr>
            <a:spLocks noGrp="1"/>
          </p:cNvSpPr>
          <p:nvPr>
            <p:ph type="dt" sz="half" idx="10"/>
          </p:nvPr>
        </p:nvSpPr>
        <p:spPr/>
        <p:txBody>
          <a:bodyPr/>
          <a:lstStyle/>
          <a:p>
            <a:fld id="{3FC0734A-CF31-4690-AB8B-ABBF1C4091BB}" type="datetimeFigureOut">
              <a:rPr lang="en-US" smtClean="0"/>
              <a:t>12/3/2022</a:t>
            </a:fld>
            <a:endParaRPr lang="en-US"/>
          </a:p>
        </p:txBody>
      </p:sp>
      <p:sp>
        <p:nvSpPr>
          <p:cNvPr id="6" name="Footer Placeholder 5">
            <a:extLst>
              <a:ext uri="{FF2B5EF4-FFF2-40B4-BE49-F238E27FC236}">
                <a16:creationId xmlns:a16="http://schemas.microsoft.com/office/drawing/2014/main" id="{362F5201-5B40-75BC-421E-5A1B8CED65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5EB1B6-F4CD-2524-5A0C-F6D6D8CDD91F}"/>
              </a:ext>
            </a:extLst>
          </p:cNvPr>
          <p:cNvSpPr>
            <a:spLocks noGrp="1"/>
          </p:cNvSpPr>
          <p:nvPr>
            <p:ph type="sldNum" sz="quarter" idx="12"/>
          </p:nvPr>
        </p:nvSpPr>
        <p:spPr/>
        <p:txBody>
          <a:bodyPr/>
          <a:lstStyle/>
          <a:p>
            <a:fld id="{7944D699-3B3B-4525-A877-741516BFC8C9}" type="slidenum">
              <a:rPr lang="en-US" smtClean="0"/>
              <a:t>‹#›</a:t>
            </a:fld>
            <a:endParaRPr lang="en-US"/>
          </a:p>
        </p:txBody>
      </p:sp>
    </p:spTree>
    <p:extLst>
      <p:ext uri="{BB962C8B-B14F-4D97-AF65-F5344CB8AC3E}">
        <p14:creationId xmlns:p14="http://schemas.microsoft.com/office/powerpoint/2010/main" val="1616313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993111-2CCA-8A50-246E-AF0BA88AB2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F9716D-9485-E1D5-DF40-0487903BEB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2A160B-82FB-B264-CFD7-EA73CDEC46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C0734A-CF31-4690-AB8B-ABBF1C4091BB}" type="datetimeFigureOut">
              <a:rPr lang="en-US" smtClean="0"/>
              <a:t>12/3/2022</a:t>
            </a:fld>
            <a:endParaRPr lang="en-US"/>
          </a:p>
        </p:txBody>
      </p:sp>
      <p:sp>
        <p:nvSpPr>
          <p:cNvPr id="5" name="Footer Placeholder 4">
            <a:extLst>
              <a:ext uri="{FF2B5EF4-FFF2-40B4-BE49-F238E27FC236}">
                <a16:creationId xmlns:a16="http://schemas.microsoft.com/office/drawing/2014/main" id="{27870E5A-EF11-CDEA-FA12-40065BCFFB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02D9E0-643A-D769-24CA-C48D2E71DE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44D699-3B3B-4525-A877-741516BFC8C9}" type="slidenum">
              <a:rPr lang="en-US" smtClean="0"/>
              <a:t>‹#›</a:t>
            </a:fld>
            <a:endParaRPr lang="en-US"/>
          </a:p>
        </p:txBody>
      </p:sp>
    </p:spTree>
    <p:extLst>
      <p:ext uri="{BB962C8B-B14F-4D97-AF65-F5344CB8AC3E}">
        <p14:creationId xmlns:p14="http://schemas.microsoft.com/office/powerpoint/2010/main" val="4116331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FCB02-C079-5CAE-621C-EA1EFCF9DF8D}"/>
              </a:ext>
            </a:extLst>
          </p:cNvPr>
          <p:cNvSpPr>
            <a:spLocks noGrp="1"/>
          </p:cNvSpPr>
          <p:nvPr>
            <p:ph type="ctrTitle"/>
          </p:nvPr>
        </p:nvSpPr>
        <p:spPr>
          <a:xfrm>
            <a:off x="242596" y="1122363"/>
            <a:ext cx="11000792" cy="2387600"/>
          </a:xfrm>
        </p:spPr>
        <p:txBody>
          <a:bodyPr>
            <a:normAutofit/>
          </a:bodyPr>
          <a:lstStyle/>
          <a:p>
            <a:pPr marL="0" marR="0">
              <a:lnSpc>
                <a:spcPct val="107000"/>
              </a:lnSpc>
              <a:spcBef>
                <a:spcPts val="0"/>
              </a:spcBef>
              <a:spcAft>
                <a:spcPts val="800"/>
              </a:spcAft>
            </a:pPr>
            <a:r>
              <a:rPr lang="en-US" sz="3200" b="1" dirty="0">
                <a:effectLst/>
                <a:latin typeface="Calibri" panose="020F0502020204030204" pitchFamily="34" charset="0"/>
                <a:ea typeface="Calibri" panose="020F0502020204030204" pitchFamily="34" charset="0"/>
                <a:cs typeface="Calibri" panose="020F0502020204030204" pitchFamily="34" charset="0"/>
              </a:rPr>
              <a:t>Breast Cancer Prediction Using Machine Learning Algorithms</a:t>
            </a:r>
            <a:br>
              <a:rPr lang="en-US" sz="3200" dirty="0">
                <a:effectLst/>
                <a:latin typeface="Calibri" panose="020F0502020204030204" pitchFamily="34" charset="0"/>
                <a:ea typeface="Calibri" panose="020F0502020204030204" pitchFamily="34" charset="0"/>
                <a:cs typeface="Times New Roman" panose="02020603050405020304" pitchFamily="18" charset="0"/>
              </a:rPr>
            </a:br>
            <a:br>
              <a:rPr lang="en-US" sz="3200" dirty="0">
                <a:effectLst/>
                <a:latin typeface="Calibri" panose="020F0502020204030204" pitchFamily="34" charset="0"/>
                <a:ea typeface="Calibri" panose="020F0502020204030204" pitchFamily="34" charset="0"/>
                <a:cs typeface="Times New Roman" panose="02020603050405020304" pitchFamily="18" charset="0"/>
              </a:rPr>
            </a:br>
            <a:endParaRPr lang="en-US" sz="3200" dirty="0"/>
          </a:p>
        </p:txBody>
      </p:sp>
      <p:sp>
        <p:nvSpPr>
          <p:cNvPr id="3" name="Subtitle 2">
            <a:extLst>
              <a:ext uri="{FF2B5EF4-FFF2-40B4-BE49-F238E27FC236}">
                <a16:creationId xmlns:a16="http://schemas.microsoft.com/office/drawing/2014/main" id="{F2542154-51F9-0F13-E133-A3DE6794E7AA}"/>
              </a:ext>
            </a:extLst>
          </p:cNvPr>
          <p:cNvSpPr>
            <a:spLocks noGrp="1"/>
          </p:cNvSpPr>
          <p:nvPr>
            <p:ph type="subTitle" idx="1"/>
          </p:nvPr>
        </p:nvSpPr>
        <p:spPr>
          <a:xfrm>
            <a:off x="4500465" y="4079875"/>
            <a:ext cx="9144000" cy="1655762"/>
          </a:xfrm>
        </p:spPr>
        <p:txBody>
          <a:bodyPr/>
          <a:lstStyle/>
          <a:p>
            <a:r>
              <a:rPr lang="en-US" sz="2400" dirty="0">
                <a:effectLst/>
                <a:latin typeface="Calibri" panose="020F0502020204030204" pitchFamily="34" charset="0"/>
                <a:ea typeface="Calibri" panose="020F0502020204030204" pitchFamily="34" charset="0"/>
                <a:cs typeface="Calibri" panose="020F0502020204030204" pitchFamily="34" charset="0"/>
              </a:rPr>
              <a:t>Team Members:</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Calibri" panose="020F0502020204030204" pitchFamily="34" charset="0"/>
                <a:ea typeface="Calibri" panose="020F0502020204030204" pitchFamily="34" charset="0"/>
                <a:cs typeface="Calibri" panose="020F0502020204030204" pitchFamily="34" charset="0"/>
              </a:rPr>
              <a:t>Dinesh Bhogadi </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Calibri" panose="020F0502020204030204" pitchFamily="34" charset="0"/>
                <a:ea typeface="Calibri" panose="020F0502020204030204" pitchFamily="34" charset="0"/>
                <a:cs typeface="Calibri" panose="020F0502020204030204" pitchFamily="34" charset="0"/>
              </a:rPr>
              <a:t>Veena Ravuri </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Calibri" panose="020F0502020204030204" pitchFamily="34" charset="0"/>
                <a:ea typeface="Calibri" panose="020F0502020204030204" pitchFamily="34" charset="0"/>
                <a:cs typeface="Calibri" panose="020F0502020204030204" pitchFamily="34" charset="0"/>
              </a:rPr>
              <a:t>Kota Sai Teja Jana</a:t>
            </a:r>
            <a:endParaRPr lang="en-US" dirty="0"/>
          </a:p>
        </p:txBody>
      </p:sp>
      <p:pic>
        <p:nvPicPr>
          <p:cNvPr id="7" name="Audio 6">
            <a:hlinkClick r:id="" action="ppaction://media"/>
            <a:extLst>
              <a:ext uri="{FF2B5EF4-FFF2-40B4-BE49-F238E27FC236}">
                <a16:creationId xmlns:a16="http://schemas.microsoft.com/office/drawing/2014/main" id="{252BFCFA-E08F-EBCE-B2A6-8689E20EAC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54894730"/>
      </p:ext>
    </p:extLst>
  </p:cSld>
  <p:clrMapOvr>
    <a:masterClrMapping/>
  </p:clrMapOvr>
  <mc:AlternateContent xmlns:mc="http://schemas.openxmlformats.org/markup-compatibility/2006">
    <mc:Choice xmlns:p14="http://schemas.microsoft.com/office/powerpoint/2010/main" Requires="p14">
      <p:transition spd="slow" p14:dur="2000" advTm="11661"/>
    </mc:Choice>
    <mc:Fallback>
      <p:transition spd="slow" advTm="11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84D0B4-358B-F576-EDD6-157676D85C13}"/>
              </a:ext>
            </a:extLst>
          </p:cNvPr>
          <p:cNvSpPr>
            <a:spLocks noGrp="1"/>
          </p:cNvSpPr>
          <p:nvPr>
            <p:ph idx="1"/>
          </p:nvPr>
        </p:nvSpPr>
        <p:spPr/>
        <p:txBody>
          <a:bodyPr/>
          <a:lstStyle/>
          <a:p>
            <a:r>
              <a:rPr lang="en-US" dirty="0"/>
              <a:t>Model Implementation</a:t>
            </a:r>
          </a:p>
          <a:p>
            <a:endParaRPr lang="en-US" dirty="0"/>
          </a:p>
        </p:txBody>
      </p:sp>
      <p:pic>
        <p:nvPicPr>
          <p:cNvPr id="7" name="Picture 6">
            <a:extLst>
              <a:ext uri="{FF2B5EF4-FFF2-40B4-BE49-F238E27FC236}">
                <a16:creationId xmlns:a16="http://schemas.microsoft.com/office/drawing/2014/main" id="{205635E9-6F05-DEA6-8FC2-A83751230554}"/>
              </a:ext>
            </a:extLst>
          </p:cNvPr>
          <p:cNvPicPr>
            <a:picLocks noChangeAspect="1"/>
          </p:cNvPicPr>
          <p:nvPr/>
        </p:nvPicPr>
        <p:blipFill>
          <a:blip r:embed="rId4"/>
          <a:stretch>
            <a:fillRect/>
          </a:stretch>
        </p:blipFill>
        <p:spPr>
          <a:xfrm>
            <a:off x="2982942" y="2618144"/>
            <a:ext cx="6645216" cy="2766300"/>
          </a:xfrm>
          <a:prstGeom prst="rect">
            <a:avLst/>
          </a:prstGeom>
        </p:spPr>
      </p:pic>
      <p:pic>
        <p:nvPicPr>
          <p:cNvPr id="13" name="Audio 12">
            <a:hlinkClick r:id="" action="ppaction://media"/>
            <a:extLst>
              <a:ext uri="{FF2B5EF4-FFF2-40B4-BE49-F238E27FC236}">
                <a16:creationId xmlns:a16="http://schemas.microsoft.com/office/drawing/2014/main" id="{D428BE6C-1619-B722-5A43-31B18BED55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09182828"/>
      </p:ext>
    </p:extLst>
  </p:cSld>
  <p:clrMapOvr>
    <a:masterClrMapping/>
  </p:clrMapOvr>
  <mc:AlternateContent xmlns:mc="http://schemas.openxmlformats.org/markup-compatibility/2006">
    <mc:Choice xmlns:p14="http://schemas.microsoft.com/office/powerpoint/2010/main" Requires="p14">
      <p:transition spd="slow" p14:dur="2000" advTm="31379"/>
    </mc:Choice>
    <mc:Fallback>
      <p:transition spd="slow" advTm="31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7797-C338-FF64-2A1F-77CF2FFD83D8}"/>
              </a:ext>
            </a:extLst>
          </p:cNvPr>
          <p:cNvSpPr>
            <a:spLocks noGrp="1"/>
          </p:cNvSpPr>
          <p:nvPr>
            <p:ph type="title"/>
          </p:nvPr>
        </p:nvSpPr>
        <p:spPr/>
        <p:txBody>
          <a:bodyPr/>
          <a:lstStyle/>
          <a:p>
            <a:r>
              <a:rPr lang="en-US"/>
              <a:t>Model Implementation</a:t>
            </a:r>
            <a:endParaRPr lang="en-US" dirty="0"/>
          </a:p>
        </p:txBody>
      </p:sp>
      <p:sp>
        <p:nvSpPr>
          <p:cNvPr id="3" name="Content Placeholder 2">
            <a:extLst>
              <a:ext uri="{FF2B5EF4-FFF2-40B4-BE49-F238E27FC236}">
                <a16:creationId xmlns:a16="http://schemas.microsoft.com/office/drawing/2014/main" id="{DA84D0B4-358B-F576-EDD6-157676D85C13}"/>
              </a:ext>
            </a:extLst>
          </p:cNvPr>
          <p:cNvSpPr>
            <a:spLocks noGrp="1"/>
          </p:cNvSpPr>
          <p:nvPr>
            <p:ph idx="1"/>
          </p:nvPr>
        </p:nvSpPr>
        <p:spPr/>
        <p:txBody>
          <a:bodyPr/>
          <a:lstStyle/>
          <a:p>
            <a:pPr marL="0" indent="0">
              <a:buNone/>
            </a:pPr>
            <a:r>
              <a:rPr lang="en-US"/>
              <a:t>Confusion Matrix</a:t>
            </a:r>
          </a:p>
          <a:p>
            <a:endParaRPr lang="en-US"/>
          </a:p>
          <a:p>
            <a:endParaRPr lang="en-US"/>
          </a:p>
          <a:p>
            <a:endParaRPr lang="en-US"/>
          </a:p>
          <a:p>
            <a:endParaRPr lang="en-US"/>
          </a:p>
          <a:p>
            <a:pPr marL="0" indent="0">
              <a:buNone/>
            </a:pPr>
            <a:r>
              <a:rPr lang="en-US"/>
              <a:t>Applying K-Fold</a:t>
            </a:r>
          </a:p>
          <a:p>
            <a:pPr marL="0" indent="0">
              <a:buNone/>
            </a:pPr>
            <a:endParaRPr lang="en-US" dirty="0"/>
          </a:p>
        </p:txBody>
      </p:sp>
      <p:pic>
        <p:nvPicPr>
          <p:cNvPr id="6" name="Picture 5">
            <a:extLst>
              <a:ext uri="{FF2B5EF4-FFF2-40B4-BE49-F238E27FC236}">
                <a16:creationId xmlns:a16="http://schemas.microsoft.com/office/drawing/2014/main" id="{3867BADA-E8A6-60FD-0056-A2C670FA6012}"/>
              </a:ext>
            </a:extLst>
          </p:cNvPr>
          <p:cNvPicPr>
            <a:picLocks noChangeAspect="1"/>
          </p:cNvPicPr>
          <p:nvPr/>
        </p:nvPicPr>
        <p:blipFill>
          <a:blip r:embed="rId4"/>
          <a:stretch>
            <a:fillRect/>
          </a:stretch>
        </p:blipFill>
        <p:spPr>
          <a:xfrm>
            <a:off x="1681873" y="2488432"/>
            <a:ext cx="5418290" cy="1044030"/>
          </a:xfrm>
          <a:prstGeom prst="rect">
            <a:avLst/>
          </a:prstGeom>
        </p:spPr>
      </p:pic>
      <p:pic>
        <p:nvPicPr>
          <p:cNvPr id="8" name="Picture 7">
            <a:extLst>
              <a:ext uri="{FF2B5EF4-FFF2-40B4-BE49-F238E27FC236}">
                <a16:creationId xmlns:a16="http://schemas.microsoft.com/office/drawing/2014/main" id="{D0880158-4C06-1018-ED2B-7AFDAC4FCE2A}"/>
              </a:ext>
            </a:extLst>
          </p:cNvPr>
          <p:cNvPicPr>
            <a:picLocks noChangeAspect="1"/>
          </p:cNvPicPr>
          <p:nvPr/>
        </p:nvPicPr>
        <p:blipFill>
          <a:blip r:embed="rId5"/>
          <a:stretch>
            <a:fillRect/>
          </a:stretch>
        </p:blipFill>
        <p:spPr>
          <a:xfrm>
            <a:off x="1758080" y="5239298"/>
            <a:ext cx="5342083" cy="1005927"/>
          </a:xfrm>
          <a:prstGeom prst="rect">
            <a:avLst/>
          </a:prstGeom>
        </p:spPr>
      </p:pic>
      <p:pic>
        <p:nvPicPr>
          <p:cNvPr id="16" name="Audio 15">
            <a:hlinkClick r:id="" action="ppaction://media"/>
            <a:extLst>
              <a:ext uri="{FF2B5EF4-FFF2-40B4-BE49-F238E27FC236}">
                <a16:creationId xmlns:a16="http://schemas.microsoft.com/office/drawing/2014/main" id="{8DC8FC25-29F5-AEAE-DA80-6FEC74912C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13409"/>
      </p:ext>
    </p:extLst>
  </p:cSld>
  <p:clrMapOvr>
    <a:masterClrMapping/>
  </p:clrMapOvr>
  <mc:AlternateContent xmlns:mc="http://schemas.openxmlformats.org/markup-compatibility/2006">
    <mc:Choice xmlns:p14="http://schemas.microsoft.com/office/powerpoint/2010/main" Requires="p14">
      <p:transition spd="slow" p14:dur="2000" advTm="24346"/>
    </mc:Choice>
    <mc:Fallback>
      <p:transition spd="slow" advTm="24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7797-C338-FF64-2A1F-77CF2FFD83D8}"/>
              </a:ext>
            </a:extLst>
          </p:cNvPr>
          <p:cNvSpPr>
            <a:spLocks noGrp="1"/>
          </p:cNvSpPr>
          <p:nvPr>
            <p:ph type="title"/>
          </p:nvPr>
        </p:nvSpPr>
        <p:spPr>
          <a:xfrm>
            <a:off x="648929" y="629266"/>
            <a:ext cx="3505495" cy="1622321"/>
          </a:xfrm>
        </p:spPr>
        <p:txBody>
          <a:bodyPr>
            <a:normAutofit/>
          </a:bodyPr>
          <a:lstStyle/>
          <a:p>
            <a:r>
              <a:rPr lang="en-US" sz="3700"/>
              <a:t>Model Implementation</a:t>
            </a:r>
          </a:p>
        </p:txBody>
      </p:sp>
      <p:sp>
        <p:nvSpPr>
          <p:cNvPr id="3" name="Content Placeholder 2">
            <a:extLst>
              <a:ext uri="{FF2B5EF4-FFF2-40B4-BE49-F238E27FC236}">
                <a16:creationId xmlns:a16="http://schemas.microsoft.com/office/drawing/2014/main" id="{DA84D0B4-358B-F576-EDD6-157676D85C13}"/>
              </a:ext>
            </a:extLst>
          </p:cNvPr>
          <p:cNvSpPr>
            <a:spLocks noGrp="1"/>
          </p:cNvSpPr>
          <p:nvPr>
            <p:ph idx="1"/>
          </p:nvPr>
        </p:nvSpPr>
        <p:spPr>
          <a:xfrm>
            <a:off x="648931" y="2438400"/>
            <a:ext cx="3505494" cy="3785419"/>
          </a:xfrm>
        </p:spPr>
        <p:txBody>
          <a:bodyPr>
            <a:normAutofit/>
          </a:bodyPr>
          <a:lstStyle/>
          <a:p>
            <a:pPr marL="0" indent="0">
              <a:buNone/>
            </a:pPr>
            <a:r>
              <a:rPr lang="en-US" sz="2000" b="1" dirty="0">
                <a:effectLst/>
                <a:latin typeface="Calibri" panose="020F0502020204030204" pitchFamily="34" charset="0"/>
                <a:ea typeface="Calibri" panose="020F0502020204030204" pitchFamily="34" charset="0"/>
                <a:cs typeface="Calibri" panose="020F0502020204030204" pitchFamily="34" charset="0"/>
              </a:rPr>
              <a:t>Cross Validation</a:t>
            </a: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p>
          <a:p>
            <a:endParaRPr lang="en-US" sz="2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id Search Workflow">
            <a:extLst>
              <a:ext uri="{FF2B5EF4-FFF2-40B4-BE49-F238E27FC236}">
                <a16:creationId xmlns:a16="http://schemas.microsoft.com/office/drawing/2014/main" id="{EF7573FB-CF4D-AB92-43A4-E3F65C0A74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5405862" y="1764537"/>
            <a:ext cx="6019331" cy="3325680"/>
          </a:xfrm>
          <a:prstGeom prst="rect">
            <a:avLst/>
          </a:prstGeom>
          <a:noFill/>
          <a:effectLst/>
        </p:spPr>
      </p:pic>
      <p:pic>
        <p:nvPicPr>
          <p:cNvPr id="14" name="Audio 13">
            <a:hlinkClick r:id="" action="ppaction://media"/>
            <a:extLst>
              <a:ext uri="{FF2B5EF4-FFF2-40B4-BE49-F238E27FC236}">
                <a16:creationId xmlns:a16="http://schemas.microsoft.com/office/drawing/2014/main" id="{5D60144D-F063-4ABA-4A8F-2B1CDE21EB8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179508343"/>
      </p:ext>
    </p:extLst>
  </p:cSld>
  <p:clrMapOvr>
    <a:masterClrMapping/>
  </p:clrMapOvr>
  <mc:AlternateContent xmlns:mc="http://schemas.openxmlformats.org/markup-compatibility/2006">
    <mc:Choice xmlns:p14="http://schemas.microsoft.com/office/powerpoint/2010/main" Requires="p14">
      <p:transition spd="slow" p14:dur="2000" advTm="22317"/>
    </mc:Choice>
    <mc:Fallback>
      <p:transition spd="slow" advTm="22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7797-C338-FF64-2A1F-77CF2FFD83D8}"/>
              </a:ext>
            </a:extLst>
          </p:cNvPr>
          <p:cNvSpPr>
            <a:spLocks noGrp="1"/>
          </p:cNvSpPr>
          <p:nvPr>
            <p:ph type="title"/>
          </p:nvPr>
        </p:nvSpPr>
        <p:spPr/>
        <p:txBody>
          <a:bodyPr/>
          <a:lstStyle/>
          <a:p>
            <a:r>
              <a:rPr lang="en-US" dirty="0"/>
              <a:t>Model Implementation</a:t>
            </a:r>
          </a:p>
        </p:txBody>
      </p:sp>
      <p:sp>
        <p:nvSpPr>
          <p:cNvPr id="3" name="Content Placeholder 2">
            <a:extLst>
              <a:ext uri="{FF2B5EF4-FFF2-40B4-BE49-F238E27FC236}">
                <a16:creationId xmlns:a16="http://schemas.microsoft.com/office/drawing/2014/main" id="{DA84D0B4-358B-F576-EDD6-157676D85C13}"/>
              </a:ext>
            </a:extLst>
          </p:cNvPr>
          <p:cNvSpPr>
            <a:spLocks noGrp="1"/>
          </p:cNvSpPr>
          <p:nvPr>
            <p:ph idx="1"/>
          </p:nvPr>
        </p:nvSpPr>
        <p:spPr/>
        <p:txBody>
          <a:bodyPr/>
          <a:lstStyle/>
          <a:p>
            <a:r>
              <a:rPr lang="en-US" dirty="0"/>
              <a:t>Hyper tuning</a:t>
            </a:r>
          </a:p>
          <a:p>
            <a:r>
              <a:rPr lang="en-US" sz="1800" dirty="0">
                <a:effectLst/>
                <a:latin typeface="Calibri" panose="020F0502020204030204" pitchFamily="34" charset="0"/>
                <a:ea typeface="Calibri" panose="020F0502020204030204" pitchFamily="34" charset="0"/>
                <a:cs typeface="Calibri" panose="020F0502020204030204" pitchFamily="34" charset="0"/>
              </a:rPr>
              <a:t>To find the ideal values for a given model, hyperparameter tuning is done using the Grid Search method. </a:t>
            </a:r>
          </a:p>
          <a:p>
            <a:r>
              <a:rPr lang="en-US" sz="1800" dirty="0">
                <a:effectLst/>
                <a:latin typeface="Calibri" panose="020F0502020204030204" pitchFamily="34" charset="0"/>
                <a:ea typeface="Calibri" panose="020F0502020204030204" pitchFamily="34" charset="0"/>
                <a:cs typeface="Calibri" panose="020F0502020204030204" pitchFamily="34" charset="0"/>
              </a:rPr>
              <a:t>This is important because the values supplied for the hyperparameters determine how well the entire machine learning model performs. </a:t>
            </a:r>
          </a:p>
          <a:p>
            <a:r>
              <a:rPr lang="en-US" sz="1800" dirty="0">
                <a:effectLst/>
                <a:latin typeface="Calibri" panose="020F0502020204030204" pitchFamily="34" charset="0"/>
                <a:ea typeface="Calibri" panose="020F0502020204030204" pitchFamily="34" charset="0"/>
                <a:cs typeface="Calibri" panose="020F0502020204030204" pitchFamily="34" charset="0"/>
              </a:rPr>
              <a:t>Model hyperparameters are characteristics of a model that are external to the model and whose value cannot be deduced from data. </a:t>
            </a:r>
          </a:p>
          <a:p>
            <a:r>
              <a:rPr lang="en-US" sz="1800" dirty="0">
                <a:effectLst/>
                <a:latin typeface="Calibri" panose="020F0502020204030204" pitchFamily="34" charset="0"/>
                <a:ea typeface="Calibri" panose="020F0502020204030204" pitchFamily="34" charset="0"/>
                <a:cs typeface="Calibri" panose="020F0502020204030204" pitchFamily="34" charset="0"/>
              </a:rPr>
              <a:t>The hyperparameter's value must be set before the learning process can begin. On the other hand, the value of a parameter can be calculated from data and is an inherent aspect of the model. </a:t>
            </a:r>
          </a:p>
          <a:p>
            <a:r>
              <a:rPr lang="en-US" sz="1800" dirty="0">
                <a:effectLst/>
                <a:latin typeface="Calibri" panose="020F0502020204030204" pitchFamily="34" charset="0"/>
                <a:ea typeface="Calibri" panose="020F0502020204030204" pitchFamily="34" charset="0"/>
                <a:cs typeface="Calibri" panose="020F0502020204030204" pitchFamily="34" charset="0"/>
              </a:rPr>
              <a:t>The support vectors in SVMs or the beta coefficients of logistic or linear regression. While viewing the model, we can observe the algorithm in action.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pic>
        <p:nvPicPr>
          <p:cNvPr id="10" name="Audio 9">
            <a:hlinkClick r:id="" action="ppaction://media"/>
            <a:extLst>
              <a:ext uri="{FF2B5EF4-FFF2-40B4-BE49-F238E27FC236}">
                <a16:creationId xmlns:a16="http://schemas.microsoft.com/office/drawing/2014/main" id="{C0AB60C5-26ED-576B-3EC4-FEFEBED54D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28297619"/>
      </p:ext>
    </p:extLst>
  </p:cSld>
  <p:clrMapOvr>
    <a:masterClrMapping/>
  </p:clrMapOvr>
  <mc:AlternateContent xmlns:mc="http://schemas.openxmlformats.org/markup-compatibility/2006">
    <mc:Choice xmlns:p14="http://schemas.microsoft.com/office/powerpoint/2010/main" Requires="p14">
      <p:transition spd="slow" p14:dur="2000" advTm="32560"/>
    </mc:Choice>
    <mc:Fallback>
      <p:transition spd="slow" advTm="32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7797-C338-FF64-2A1F-77CF2FFD83D8}"/>
              </a:ext>
            </a:extLst>
          </p:cNvPr>
          <p:cNvSpPr>
            <a:spLocks noGrp="1"/>
          </p:cNvSpPr>
          <p:nvPr>
            <p:ph type="title"/>
          </p:nvPr>
        </p:nvSpPr>
        <p:spPr>
          <a:xfrm>
            <a:off x="648929" y="629266"/>
            <a:ext cx="3505495" cy="1622321"/>
          </a:xfrm>
        </p:spPr>
        <p:txBody>
          <a:bodyPr>
            <a:normAutofit/>
          </a:bodyPr>
          <a:lstStyle/>
          <a:p>
            <a:r>
              <a:rPr lang="en-US" dirty="0"/>
              <a:t>Results</a:t>
            </a:r>
          </a:p>
        </p:txBody>
      </p:sp>
      <p:sp>
        <p:nvSpPr>
          <p:cNvPr id="3" name="Content Placeholder 2">
            <a:extLst>
              <a:ext uri="{FF2B5EF4-FFF2-40B4-BE49-F238E27FC236}">
                <a16:creationId xmlns:a16="http://schemas.microsoft.com/office/drawing/2014/main" id="{DA84D0B4-358B-F576-EDD6-157676D85C13}"/>
              </a:ext>
            </a:extLst>
          </p:cNvPr>
          <p:cNvSpPr>
            <a:spLocks noGrp="1"/>
          </p:cNvSpPr>
          <p:nvPr>
            <p:ph idx="1"/>
          </p:nvPr>
        </p:nvSpPr>
        <p:spPr>
          <a:xfrm>
            <a:off x="648931" y="2438400"/>
            <a:ext cx="3505494" cy="3785419"/>
          </a:xfrm>
        </p:spPr>
        <p:txBody>
          <a:bodyPr>
            <a:normAutofit/>
          </a:bodyPr>
          <a:lstStyle/>
          <a:p>
            <a:pPr algn="just"/>
            <a:r>
              <a:rPr lang="en-US" sz="1400" dirty="0">
                <a:effectLst/>
                <a:latin typeface="Calibri" panose="020F0502020204030204" pitchFamily="34" charset="0"/>
                <a:ea typeface="Calibri" panose="020F0502020204030204" pitchFamily="34" charset="0"/>
              </a:rPr>
              <a:t>For comparing the results, we have stored the modelname, test score of the algorithm, accuracy score and the accuracy percentage in a data frame. From the </a:t>
            </a:r>
            <a:r>
              <a:rPr lang="en-US" sz="1400" dirty="0" err="1">
                <a:effectLst/>
                <a:latin typeface="Calibri" panose="020F0502020204030204" pitchFamily="34" charset="0"/>
                <a:ea typeface="Calibri" panose="020F0502020204030204" pitchFamily="34" charset="0"/>
              </a:rPr>
              <a:t>accuracy_score</a:t>
            </a:r>
            <a:endParaRPr lang="en-US" sz="1400" dirty="0">
              <a:effectLst/>
              <a:latin typeface="Calibri" panose="020F0502020204030204" pitchFamily="34" charset="0"/>
              <a:ea typeface="Calibri" panose="020F0502020204030204" pitchFamily="34" charset="0"/>
            </a:endParaRPr>
          </a:p>
          <a:p>
            <a:pPr algn="just"/>
            <a:r>
              <a:rPr lang="en-US" sz="1400" dirty="0">
                <a:effectLst/>
                <a:latin typeface="Calibri" panose="020F0502020204030204" pitchFamily="34" charset="0"/>
                <a:ea typeface="Calibri" panose="020F0502020204030204" pitchFamily="34" charset="0"/>
              </a:rPr>
              <a:t> we can see that RandomForestClassifier has higher accuracy when compared to other models, followed by K-NN and SVC. The accuracy score of Logistic regression, DecisionTreeClassifier and ANN are nearly same with an value of 0.909. The Gaussian NB has least accuracy with an accuracy of 90.43%.</a:t>
            </a:r>
          </a:p>
          <a:p>
            <a:pPr algn="just"/>
            <a:r>
              <a:rPr lang="en-US" sz="1400" dirty="0">
                <a:effectLst/>
                <a:latin typeface="Calibri" panose="020F0502020204030204" pitchFamily="34" charset="0"/>
                <a:ea typeface="Calibri" panose="020F0502020204030204" pitchFamily="34" charset="0"/>
              </a:rPr>
              <a:t> Below is the image showing results with accuracy score in ascending order</a:t>
            </a:r>
          </a:p>
          <a:p>
            <a:pPr algn="just"/>
            <a:endParaRPr lang="en-US" sz="1400" dirty="0"/>
          </a:p>
          <a:p>
            <a:pPr algn="just"/>
            <a:endParaRPr lang="en-US" sz="14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3CF72FEF-4DEB-38F6-8126-562AAA279983}"/>
              </a:ext>
            </a:extLst>
          </p:cNvPr>
          <p:cNvPicPr>
            <a:picLocks noChangeAspect="1"/>
          </p:cNvPicPr>
          <p:nvPr/>
        </p:nvPicPr>
        <p:blipFill>
          <a:blip r:embed="rId4"/>
          <a:stretch>
            <a:fillRect/>
          </a:stretch>
        </p:blipFill>
        <p:spPr>
          <a:xfrm>
            <a:off x="5405862" y="1947625"/>
            <a:ext cx="6019331" cy="2959504"/>
          </a:xfrm>
          <a:prstGeom prst="rect">
            <a:avLst/>
          </a:prstGeom>
          <a:effectLst/>
        </p:spPr>
      </p:pic>
      <p:pic>
        <p:nvPicPr>
          <p:cNvPr id="12" name="Audio 11">
            <a:hlinkClick r:id="" action="ppaction://media"/>
            <a:extLst>
              <a:ext uri="{FF2B5EF4-FFF2-40B4-BE49-F238E27FC236}">
                <a16:creationId xmlns:a16="http://schemas.microsoft.com/office/drawing/2014/main" id="{F17D5CAF-977E-8444-15FD-ABA77CF358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85736438"/>
      </p:ext>
    </p:extLst>
  </p:cSld>
  <p:clrMapOvr>
    <a:masterClrMapping/>
  </p:clrMapOvr>
  <mc:AlternateContent xmlns:mc="http://schemas.openxmlformats.org/markup-compatibility/2006">
    <mc:Choice xmlns:p14="http://schemas.microsoft.com/office/powerpoint/2010/main" Requires="p14">
      <p:transition spd="slow" p14:dur="2000" advTm="40226"/>
    </mc:Choice>
    <mc:Fallback>
      <p:transition spd="slow" advTm="40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7797-C338-FF64-2A1F-77CF2FFD83D8}"/>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A84D0B4-358B-F576-EDD6-157676D85C13}"/>
              </a:ext>
            </a:extLst>
          </p:cNvPr>
          <p:cNvSpPr>
            <a:spLocks noGrp="1"/>
          </p:cNvSpPr>
          <p:nvPr>
            <p:ph idx="1"/>
          </p:nvPr>
        </p:nvSpPr>
        <p:spPr/>
        <p:txBody>
          <a:bodyPr/>
          <a:lstStyle/>
          <a:p>
            <a:r>
              <a:rPr lang="en-US" dirty="0"/>
              <a:t>Plotting bar graph using accuracy score</a:t>
            </a:r>
          </a:p>
          <a:p>
            <a:endParaRPr lang="en-US" dirty="0"/>
          </a:p>
        </p:txBody>
      </p:sp>
      <p:pic>
        <p:nvPicPr>
          <p:cNvPr id="1027" name="Picture 3">
            <a:extLst>
              <a:ext uri="{FF2B5EF4-FFF2-40B4-BE49-F238E27FC236}">
                <a16:creationId xmlns:a16="http://schemas.microsoft.com/office/drawing/2014/main" id="{04111DB9-727B-90EF-6551-BC421E2C5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375" y="2605088"/>
            <a:ext cx="6800850" cy="3209925"/>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hlinkClick r:id="" action="ppaction://media"/>
            <a:extLst>
              <a:ext uri="{FF2B5EF4-FFF2-40B4-BE49-F238E27FC236}">
                <a16:creationId xmlns:a16="http://schemas.microsoft.com/office/drawing/2014/main" id="{CB03F1D7-86A7-E07F-6B9D-FE6E66740E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7122351"/>
      </p:ext>
    </p:extLst>
  </p:cSld>
  <p:clrMapOvr>
    <a:masterClrMapping/>
  </p:clrMapOvr>
  <mc:AlternateContent xmlns:mc="http://schemas.openxmlformats.org/markup-compatibility/2006">
    <mc:Choice xmlns:p14="http://schemas.microsoft.com/office/powerpoint/2010/main" Requires="p14">
      <p:transition spd="slow" p14:dur="2000" advTm="23656"/>
    </mc:Choice>
    <mc:Fallback>
      <p:transition spd="slow" advTm="23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7797-C338-FF64-2A1F-77CF2FFD83D8}"/>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A84D0B4-358B-F576-EDD6-157676D85C13}"/>
              </a:ext>
            </a:extLst>
          </p:cNvPr>
          <p:cNvSpPr>
            <a:spLocks noGrp="1"/>
          </p:cNvSpPr>
          <p:nvPr>
            <p:ph idx="1"/>
          </p:nvPr>
        </p:nvSpPr>
        <p:spPr/>
        <p:txBody>
          <a:bodyPr/>
          <a:lstStyle/>
          <a:p>
            <a:r>
              <a:rPr lang="en-US" dirty="0"/>
              <a:t>Plotting bar graph using F1-score</a:t>
            </a:r>
          </a:p>
          <a:p>
            <a:endParaRPr lang="en-US" dirty="0"/>
          </a:p>
        </p:txBody>
      </p:sp>
      <p:pic>
        <p:nvPicPr>
          <p:cNvPr id="4098" name="Picture 2">
            <a:extLst>
              <a:ext uri="{FF2B5EF4-FFF2-40B4-BE49-F238E27FC236}">
                <a16:creationId xmlns:a16="http://schemas.microsoft.com/office/drawing/2014/main" id="{FA866ED2-B011-492C-4483-20DF3D39C7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3650" y="2814638"/>
            <a:ext cx="6800850" cy="3209925"/>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544AB71F-30EC-46EA-95A4-5F3CDF8F37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88645070"/>
      </p:ext>
    </p:extLst>
  </p:cSld>
  <p:clrMapOvr>
    <a:masterClrMapping/>
  </p:clrMapOvr>
  <mc:AlternateContent xmlns:mc="http://schemas.openxmlformats.org/markup-compatibility/2006">
    <mc:Choice xmlns:p14="http://schemas.microsoft.com/office/powerpoint/2010/main" Requires="p14">
      <p:transition spd="slow" p14:dur="2000" advTm="20312"/>
    </mc:Choice>
    <mc:Fallback>
      <p:transition spd="slow" advTm="20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7797-C338-FF64-2A1F-77CF2FFD83D8}"/>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A84D0B4-358B-F576-EDD6-157676D85C13}"/>
              </a:ext>
            </a:extLst>
          </p:cNvPr>
          <p:cNvSpPr>
            <a:spLocks noGrp="1"/>
          </p:cNvSpPr>
          <p:nvPr>
            <p:ph idx="1"/>
          </p:nvPr>
        </p:nvSpPr>
        <p:spPr/>
        <p:txBody>
          <a:bodyPr/>
          <a:lstStyle/>
          <a:p>
            <a:r>
              <a:rPr lang="en-US" dirty="0"/>
              <a:t>Plotting bar graph using Grid search</a:t>
            </a:r>
          </a:p>
          <a:p>
            <a:endParaRPr lang="en-US" dirty="0"/>
          </a:p>
        </p:txBody>
      </p:sp>
      <p:pic>
        <p:nvPicPr>
          <p:cNvPr id="2050" name="Picture 2">
            <a:extLst>
              <a:ext uri="{FF2B5EF4-FFF2-40B4-BE49-F238E27FC236}">
                <a16:creationId xmlns:a16="http://schemas.microsoft.com/office/drawing/2014/main" id="{0BF218D8-6E6B-3C28-DD07-F333B8700A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2787" y="3005138"/>
            <a:ext cx="5686425" cy="303847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0420998C-4E6E-E424-ADA4-77291DF7E7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01041766"/>
      </p:ext>
    </p:extLst>
  </p:cSld>
  <p:clrMapOvr>
    <a:masterClrMapping/>
  </p:clrMapOvr>
  <mc:AlternateContent xmlns:mc="http://schemas.openxmlformats.org/markup-compatibility/2006">
    <mc:Choice xmlns:p14="http://schemas.microsoft.com/office/powerpoint/2010/main" Requires="p14">
      <p:transition spd="slow" p14:dur="2000" advTm="39212"/>
    </mc:Choice>
    <mc:Fallback>
      <p:transition spd="slow" advTm="39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7797-C338-FF64-2A1F-77CF2FFD83D8}"/>
              </a:ext>
            </a:extLst>
          </p:cNvPr>
          <p:cNvSpPr>
            <a:spLocks noGrp="1"/>
          </p:cNvSpPr>
          <p:nvPr>
            <p:ph type="title"/>
          </p:nvPr>
        </p:nvSpPr>
        <p:spPr>
          <a:xfrm>
            <a:off x="648929" y="629266"/>
            <a:ext cx="3505495" cy="1622321"/>
          </a:xfrm>
        </p:spPr>
        <p:txBody>
          <a:bodyPr>
            <a:normAutofit/>
          </a:bodyPr>
          <a:lstStyle/>
          <a:p>
            <a:r>
              <a:rPr lang="en-US" dirty="0"/>
              <a:t>Deploy the model</a:t>
            </a:r>
          </a:p>
        </p:txBody>
      </p:sp>
      <p:sp>
        <p:nvSpPr>
          <p:cNvPr id="3" name="Content Placeholder 2">
            <a:extLst>
              <a:ext uri="{FF2B5EF4-FFF2-40B4-BE49-F238E27FC236}">
                <a16:creationId xmlns:a16="http://schemas.microsoft.com/office/drawing/2014/main" id="{DA84D0B4-358B-F576-EDD6-157676D85C13}"/>
              </a:ext>
            </a:extLst>
          </p:cNvPr>
          <p:cNvSpPr>
            <a:spLocks noGrp="1"/>
          </p:cNvSpPr>
          <p:nvPr>
            <p:ph idx="1"/>
          </p:nvPr>
        </p:nvSpPr>
        <p:spPr>
          <a:xfrm>
            <a:off x="648931" y="2438400"/>
            <a:ext cx="3505494" cy="3785419"/>
          </a:xfrm>
        </p:spPr>
        <p:txBody>
          <a:bodyPr>
            <a:normAutofit/>
          </a:bodyPr>
          <a:lstStyle/>
          <a:p>
            <a:pPr marL="0" marR="0">
              <a:spcBef>
                <a:spcPts val="0"/>
              </a:spcBef>
              <a:spcAft>
                <a:spcPts val="800"/>
              </a:spcAft>
            </a:pPr>
            <a:r>
              <a:rPr lang="en-US" sz="1700">
                <a:effectLst/>
                <a:latin typeface="Calibri" panose="020F0502020204030204" pitchFamily="34" charset="0"/>
                <a:ea typeface="Calibri" panose="020F0502020204030204" pitchFamily="34" charset="0"/>
                <a:cs typeface="Calibri" panose="020F0502020204030204" pitchFamily="34" charset="0"/>
              </a:rPr>
              <a:t>We have completed our work thus far. The deployment of our model in the production map is the final phase.</a:t>
            </a:r>
          </a:p>
          <a:p>
            <a:pPr marL="0" marR="0">
              <a:spcBef>
                <a:spcPts val="0"/>
              </a:spcBef>
              <a:spcAft>
                <a:spcPts val="800"/>
              </a:spcAft>
            </a:pPr>
            <a:r>
              <a:rPr lang="en-US" sz="1700">
                <a:effectLst/>
                <a:latin typeface="Calibri" panose="020F0502020204030204" pitchFamily="34" charset="0"/>
                <a:ea typeface="Calibri" panose="020F0502020204030204" pitchFamily="34" charset="0"/>
                <a:cs typeface="Calibri" panose="020F0502020204030204" pitchFamily="34" charset="0"/>
              </a:rPr>
              <a:t> Therefore, we must export our model and tie it to an API for a web application. With Pickle, we can export our model and store it in a model.pkl file that we can easily retrieve and use the Web App API to compute customized predictions.</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700">
                <a:effectLst/>
                <a:latin typeface="Calibri" panose="020F0502020204030204" pitchFamily="34" charset="0"/>
                <a:ea typeface="Calibri" panose="020F0502020204030204" pitchFamily="34" charset="0"/>
                <a:cs typeface="Calibri" panose="020F0502020204030204" pitchFamily="34" charset="0"/>
              </a:rPr>
              <a:t>Sample code for using pickle is shown below. The result will give the accuracy of algorithm</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p>
            <a:endParaRPr lang="en-US" sz="170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CF3B0D3B-E0D8-7AE8-BDB4-D9E2A28941BC}"/>
              </a:ext>
            </a:extLst>
          </p:cNvPr>
          <p:cNvPicPr>
            <a:picLocks noChangeAspect="1"/>
          </p:cNvPicPr>
          <p:nvPr/>
        </p:nvPicPr>
        <p:blipFill>
          <a:blip r:embed="rId4"/>
          <a:stretch>
            <a:fillRect/>
          </a:stretch>
        </p:blipFill>
        <p:spPr>
          <a:xfrm>
            <a:off x="5405862" y="1711867"/>
            <a:ext cx="6019331" cy="3431019"/>
          </a:xfrm>
          <a:prstGeom prst="rect">
            <a:avLst/>
          </a:prstGeom>
          <a:effectLst/>
        </p:spPr>
      </p:pic>
      <p:pic>
        <p:nvPicPr>
          <p:cNvPr id="9" name="Audio 8">
            <a:hlinkClick r:id="" action="ppaction://media"/>
            <a:extLst>
              <a:ext uri="{FF2B5EF4-FFF2-40B4-BE49-F238E27FC236}">
                <a16:creationId xmlns:a16="http://schemas.microsoft.com/office/drawing/2014/main" id="{65E468D5-0C76-F6A2-C0EA-828F508288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8807157"/>
      </p:ext>
    </p:extLst>
  </p:cSld>
  <p:clrMapOvr>
    <a:masterClrMapping/>
  </p:clrMapOvr>
  <mc:AlternateContent xmlns:mc="http://schemas.openxmlformats.org/markup-compatibility/2006">
    <mc:Choice xmlns:p14="http://schemas.microsoft.com/office/powerpoint/2010/main" Requires="p14">
      <p:transition spd="slow" p14:dur="2000" advTm="32449"/>
    </mc:Choice>
    <mc:Fallback>
      <p:transition spd="slow" advTm="32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8AE182C-447E-8DC0-FCA3-12FF05EA27AB}"/>
              </a:ext>
            </a:extLst>
          </p:cNvPr>
          <p:cNvSpPr>
            <a:spLocks noGrp="1"/>
          </p:cNvSpPr>
          <p:nvPr>
            <p:ph type="title"/>
          </p:nvPr>
        </p:nvSpPr>
        <p:spPr>
          <a:xfrm>
            <a:off x="1524000" y="1376363"/>
            <a:ext cx="9144000" cy="2521594"/>
          </a:xfrm>
        </p:spPr>
        <p:txBody>
          <a:bodyPr vert="horz" lIns="91440" tIns="45720" rIns="91440" bIns="45720" rtlCol="0" anchor="b">
            <a:normAutofit/>
          </a:bodyPr>
          <a:lstStyle/>
          <a:p>
            <a:pPr algn="ctr"/>
            <a:r>
              <a:rPr lang="en-US" sz="7000" kern="1200">
                <a:solidFill>
                  <a:schemeClr val="tx1"/>
                </a:solidFill>
                <a:latin typeface="+mj-lt"/>
                <a:ea typeface="+mj-ea"/>
                <a:cs typeface="+mj-cs"/>
              </a:rPr>
              <a:t>Thank You</a:t>
            </a:r>
          </a:p>
        </p:txBody>
      </p:sp>
      <p:cxnSp>
        <p:nvCxnSpPr>
          <p:cNvPr id="18" name="Straight Connector 17">
            <a:extLst>
              <a:ext uri="{FF2B5EF4-FFF2-40B4-BE49-F238E27FC236}">
                <a16:creationId xmlns:a16="http://schemas.microsoft.com/office/drawing/2014/main" id="{AFA75EE9-0DE4-4982-A870-290AD61EAA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4479276"/>
            <a:ext cx="5486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Audio 14">
            <a:hlinkClick r:id="" action="ppaction://media"/>
            <a:extLst>
              <a:ext uri="{FF2B5EF4-FFF2-40B4-BE49-F238E27FC236}">
                <a16:creationId xmlns:a16="http://schemas.microsoft.com/office/drawing/2014/main" id="{F707121F-D581-1163-2ABA-7C2308A61F6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75916575"/>
      </p:ext>
    </p:extLst>
  </p:cSld>
  <p:clrMapOvr>
    <a:masterClrMapping/>
  </p:clrMapOvr>
  <mc:AlternateContent xmlns:mc="http://schemas.openxmlformats.org/markup-compatibility/2006">
    <mc:Choice xmlns:p14="http://schemas.microsoft.com/office/powerpoint/2010/main" Requires="p14">
      <p:transition spd="slow" p14:dur="2000" advTm="4955"/>
    </mc:Choice>
    <mc:Fallback>
      <p:transition spd="slow" advTm="4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CD6C1-7AB4-4593-3410-6487D3C8E413}"/>
              </a:ext>
            </a:extLst>
          </p:cNvPr>
          <p:cNvSpPr>
            <a:spLocks noGrp="1"/>
          </p:cNvSpPr>
          <p:nvPr>
            <p:ph type="title"/>
          </p:nvPr>
        </p:nvSpPr>
        <p:spPr>
          <a:xfrm>
            <a:off x="838200" y="151765"/>
            <a:ext cx="10515600" cy="1325563"/>
          </a:xfrm>
        </p:spPr>
        <p:txBody>
          <a:bodyPr>
            <a:normAutofit/>
          </a:bodyPr>
          <a:lstStyle/>
          <a:p>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US"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1D59CB3-D80B-79A1-7AA4-744DCD1ABA93}"/>
              </a:ext>
            </a:extLst>
          </p:cNvPr>
          <p:cNvSpPr>
            <a:spLocks noGrp="1"/>
          </p:cNvSpPr>
          <p:nvPr>
            <p:ph idx="1"/>
          </p:nvPr>
        </p:nvSpPr>
        <p:spPr>
          <a:xfrm>
            <a:off x="838200" y="985520"/>
            <a:ext cx="10515600" cy="5507355"/>
          </a:xfrm>
        </p:spPr>
        <p:txBody>
          <a:bodyPr>
            <a:normAutofit fontScale="92500" lnSpcReduction="10000"/>
          </a:bodyPr>
          <a:lstStyle/>
          <a:p>
            <a:pPr marL="0" marR="0" indent="0" algn="just">
              <a:lnSpc>
                <a:spcPct val="107000"/>
              </a:lnSpc>
              <a:spcBef>
                <a:spcPts val="0"/>
              </a:spcBef>
              <a:spcAft>
                <a:spcPts val="800"/>
              </a:spcAf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In this project we have implemented  the below algorithms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250000"/>
              </a:lnSpc>
              <a:spcBef>
                <a:spcPts val="0"/>
              </a:spcBef>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Support vector machine</a:t>
            </a:r>
          </a:p>
          <a:p>
            <a:pPr marL="342900" indent="-342900" algn="just">
              <a:lnSpc>
                <a:spcPct val="250000"/>
              </a:lnSpc>
              <a:spcBef>
                <a:spcPts val="0"/>
              </a:spcBef>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K-NN algorithm</a:t>
            </a:r>
          </a:p>
          <a:p>
            <a:pPr marL="342900" indent="-342900" algn="just">
              <a:lnSpc>
                <a:spcPct val="250000"/>
              </a:lnSpc>
              <a:spcBef>
                <a:spcPts val="0"/>
              </a:spcBef>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Gaussian NB.</a:t>
            </a:r>
          </a:p>
          <a:p>
            <a:pPr marL="342900" indent="-342900" algn="just">
              <a:lnSpc>
                <a:spcPct val="250000"/>
              </a:lnSpc>
              <a:spcBef>
                <a:spcPts val="0"/>
              </a:spcBef>
              <a:spcAft>
                <a:spcPts val="800"/>
              </a:spcAft>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Neural Networks</a:t>
            </a:r>
          </a:p>
          <a:p>
            <a:pPr marL="342900" indent="-342900" algn="just">
              <a:lnSpc>
                <a:spcPct val="250000"/>
              </a:lnSpc>
              <a:spcBef>
                <a:spcPts val="0"/>
              </a:spcBef>
              <a:spcAft>
                <a:spcPts val="800"/>
              </a:spcAft>
              <a:buFont typeface="+mj-lt"/>
              <a:buAutoNum type="arabicPeriod"/>
            </a:pPr>
            <a:r>
              <a:rPr lang="en-US" sz="1800" dirty="0" err="1">
                <a:latin typeface="Times New Roman" panose="02020603050405020304" pitchFamily="18" charset="0"/>
                <a:ea typeface="Calibri" panose="020F0502020204030204" pitchFamily="34" charset="0"/>
                <a:cs typeface="Times New Roman" panose="02020603050405020304" pitchFamily="18" charset="0"/>
              </a:rPr>
              <a:t>RandomForestClassifier</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250000"/>
              </a:lnSpc>
              <a:spcBef>
                <a:spcPts val="0"/>
              </a:spcBef>
              <a:spcAft>
                <a:spcPts val="800"/>
              </a:spcAft>
              <a:buFont typeface="+mj-lt"/>
              <a:buAutoNum type="arabicPeriod"/>
            </a:pPr>
            <a:r>
              <a:rPr lang="en-US" sz="1800" dirty="0" err="1">
                <a:latin typeface="Times New Roman" panose="02020603050405020304" pitchFamily="18" charset="0"/>
                <a:ea typeface="Calibri" panose="020F0502020204030204" pitchFamily="34" charset="0"/>
                <a:cs typeface="Times New Roman" panose="02020603050405020304" pitchFamily="18" charset="0"/>
              </a:rPr>
              <a:t>DesicionTreeClassifier</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250000"/>
              </a:lnSpc>
              <a:spcBef>
                <a:spcPts val="0"/>
              </a:spcBef>
              <a:spcAft>
                <a:spcPts val="800"/>
              </a:spcAft>
              <a:buFont typeface="+mj-lt"/>
              <a:buAutoNum type="arabicPeriod"/>
            </a:pPr>
            <a:r>
              <a:rPr lang="en-US" sz="1800" dirty="0">
                <a:latin typeface="Times New Roman" panose="02020603050405020304" pitchFamily="18" charset="0"/>
                <a:ea typeface="Calibri" panose="020F0502020204030204" pitchFamily="34" charset="0"/>
                <a:cs typeface="Times New Roman" panose="02020603050405020304" pitchFamily="18" charset="0"/>
              </a:rPr>
              <a:t>Logistic Regression</a:t>
            </a:r>
          </a:p>
          <a:p>
            <a:pPr marL="342900" indent="-342900" algn="just">
              <a:lnSpc>
                <a:spcPct val="250000"/>
              </a:lnSpc>
              <a:spcBef>
                <a:spcPts val="0"/>
              </a:spcBef>
              <a:spcAft>
                <a:spcPts val="800"/>
              </a:spcAft>
              <a:buFont typeface="+mj-lt"/>
              <a:buAutoNum type="arabicPeriod"/>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250000"/>
              </a:lnSpc>
              <a:spcBef>
                <a:spcPts val="0"/>
              </a:spcBef>
              <a:spcAft>
                <a:spcPts val="800"/>
              </a:spcAft>
              <a:buFont typeface="+mj-lt"/>
              <a:buAutoNum type="arabicPeriod"/>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7" name="Audio 6">
            <a:hlinkClick r:id="" action="ppaction://media"/>
            <a:extLst>
              <a:ext uri="{FF2B5EF4-FFF2-40B4-BE49-F238E27FC236}">
                <a16:creationId xmlns:a16="http://schemas.microsoft.com/office/drawing/2014/main" id="{3DE79876-6C58-EECE-31D8-7853FA2E1BE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34591748"/>
      </p:ext>
    </p:extLst>
  </p:cSld>
  <p:clrMapOvr>
    <a:masterClrMapping/>
  </p:clrMapOvr>
  <mc:AlternateContent xmlns:mc="http://schemas.openxmlformats.org/markup-compatibility/2006">
    <mc:Choice xmlns:p14="http://schemas.microsoft.com/office/powerpoint/2010/main" Requires="p14">
      <p:transition spd="slow" p14:dur="2000" advTm="21252"/>
    </mc:Choice>
    <mc:Fallback>
      <p:transition spd="slow" advTm="21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0DA2A-AECA-9545-16E2-619A4E68F224}"/>
              </a:ext>
            </a:extLst>
          </p:cNvPr>
          <p:cNvSpPr>
            <a:spLocks noGrp="1"/>
          </p:cNvSpPr>
          <p:nvPr>
            <p:ph type="title"/>
          </p:nvPr>
        </p:nvSpPr>
        <p:spPr/>
        <p:txBody>
          <a:bodyPr>
            <a:noAutofit/>
          </a:bodyPr>
          <a:lstStyle/>
          <a:p>
            <a:pPr marL="0" marR="0">
              <a:lnSpc>
                <a:spcPct val="107000"/>
              </a:lnSpc>
              <a:spcBef>
                <a:spcPts val="0"/>
              </a:spcBef>
              <a:spcAft>
                <a:spcPts val="8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US" b="1" dirty="0">
                <a:effectLst/>
                <a:latin typeface="Times New Roman" panose="02020603050405020304" pitchFamily="18" charset="0"/>
                <a:ea typeface="Calibri" panose="020F0502020204030204" pitchFamily="34" charset="0"/>
                <a:cs typeface="Times New Roman" panose="02020603050405020304" pitchFamily="18" charset="0"/>
              </a:rPr>
            </a:br>
            <a:r>
              <a:rPr lang="en-US" b="1" dirty="0">
                <a:effectLst/>
                <a:latin typeface="Times New Roman" panose="02020603050405020304" pitchFamily="18" charset="0"/>
                <a:ea typeface="Calibri" panose="020F0502020204030204" pitchFamily="34" charset="0"/>
                <a:cs typeface="Times New Roman" panose="02020603050405020304" pitchFamily="18" charset="0"/>
              </a:rPr>
              <a:t>Background work</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E5331CC-3C87-21C0-77C7-400C68F41323}"/>
              </a:ext>
            </a:extLst>
          </p:cNvPr>
          <p:cNvSpPr>
            <a:spLocks noGrp="1"/>
          </p:cNvSpPr>
          <p:nvPr>
            <p:ph idx="1"/>
          </p:nvPr>
        </p:nvSpPr>
        <p:spPr/>
        <p:txBody>
          <a:bodyPr>
            <a:normAutofit/>
          </a:bodyPr>
          <a:lstStyle/>
          <a:p>
            <a:pPr>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An enormous number of deaths worldwide are brought on by breast cancer</a:t>
            </a:r>
          </a:p>
          <a:p>
            <a:pPr>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Numerous data science (DS) techniques work in conjunction with new technologies to aid in the evaluation and collection of data based on cancer in order to forecast this deadly disease</a:t>
            </a:r>
          </a:p>
          <a:p>
            <a:pPr>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Among these DS technologies, machine learning algorithms have been used to analyze data related to cancer</a:t>
            </a:r>
          </a:p>
          <a:p>
            <a:pPr>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use of machine learning classifiers has reduced human error and provided quick, in-depth analysis of medical data . For data modeling and prediction, there are a number of machine learning classifiers available; in our work, we used the support vector machine (SVM), logistic regression (LR), k-nearest neighbor (KNN), Gaussian NB,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DecisionTreeClassifier</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RandomForestClassifier</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for breast cancer prediction.</a:t>
            </a:r>
            <a:endParaRPr lang="en-US" sz="2000" dirty="0">
              <a:latin typeface="Times New Roman" panose="02020603050405020304" pitchFamily="18" charset="0"/>
              <a:cs typeface="Times New Roman" panose="02020603050405020304" pitchFamily="18" charset="0"/>
            </a:endParaRPr>
          </a:p>
        </p:txBody>
      </p:sp>
      <p:pic>
        <p:nvPicPr>
          <p:cNvPr id="6" name="Audio 5">
            <a:hlinkClick r:id="" action="ppaction://media"/>
            <a:extLst>
              <a:ext uri="{FF2B5EF4-FFF2-40B4-BE49-F238E27FC236}">
                <a16:creationId xmlns:a16="http://schemas.microsoft.com/office/drawing/2014/main" id="{24DDF49F-558A-B8BD-E37A-331E92EC92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09127146"/>
      </p:ext>
    </p:extLst>
  </p:cSld>
  <p:clrMapOvr>
    <a:masterClrMapping/>
  </p:clrMapOvr>
  <mc:AlternateContent xmlns:mc="http://schemas.openxmlformats.org/markup-compatibility/2006">
    <mc:Choice xmlns:p14="http://schemas.microsoft.com/office/powerpoint/2010/main" Requires="p14">
      <p:transition spd="slow" p14:dur="2000" advTm="42077"/>
    </mc:Choice>
    <mc:Fallback>
      <p:transition spd="slow" advTm="42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2DC69-61D9-0EF8-53D7-C59DA95F4C5C}"/>
              </a:ext>
            </a:extLst>
          </p:cNvPr>
          <p:cNvSpPr>
            <a:spLocks noGrp="1"/>
          </p:cNvSpPr>
          <p:nvPr>
            <p:ph type="title"/>
          </p:nvPr>
        </p:nvSpPr>
        <p:spPr/>
        <p:txBody>
          <a:bodyPr>
            <a:normAutofit/>
          </a:bodyPr>
          <a:lstStyle/>
          <a:p>
            <a:r>
              <a:rPr lang="en-US" b="1" dirty="0">
                <a:effectLst/>
                <a:latin typeface="Times New Roman" panose="02020603050405020304" pitchFamily="18" charset="0"/>
                <a:ea typeface="Calibri" panose="020F0502020204030204" pitchFamily="34" charset="0"/>
                <a:cs typeface="Times New Roman" panose="02020603050405020304" pitchFamily="18" charset="0"/>
              </a:rPr>
              <a:t>Model Explanation:</a:t>
            </a:r>
            <a:br>
              <a:rPr lang="en-US" b="1" dirty="0">
                <a:effectLst/>
                <a:latin typeface="Times New Roman" panose="02020603050405020304" pitchFamily="18" charset="0"/>
                <a:ea typeface="Calibri" panose="020F0502020204030204" pitchFamily="34"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958F549-B7D9-D411-BD3D-AB1470EE1E50}"/>
              </a:ext>
            </a:extLst>
          </p:cNvPr>
          <p:cNvSpPr>
            <a:spLocks noGrp="1"/>
          </p:cNvSpPr>
          <p:nvPr>
            <p:ph idx="1"/>
          </p:nvPr>
        </p:nvSpPr>
        <p:spPr/>
        <p:txBody>
          <a:bodyPr/>
          <a:lstStyle/>
          <a:p>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Architecture Diagram</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4" name="Picture 3" descr="Diagram&#10;&#10;Description automatically generated">
            <a:extLst>
              <a:ext uri="{FF2B5EF4-FFF2-40B4-BE49-F238E27FC236}">
                <a16:creationId xmlns:a16="http://schemas.microsoft.com/office/drawing/2014/main" id="{F2511551-F674-ADDA-5BD8-C5E14F3400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7040" y="2174240"/>
            <a:ext cx="9164320" cy="4236720"/>
          </a:xfrm>
          <a:prstGeom prst="rect">
            <a:avLst/>
          </a:prstGeom>
        </p:spPr>
      </p:pic>
      <p:pic>
        <p:nvPicPr>
          <p:cNvPr id="11" name="Audio 10">
            <a:hlinkClick r:id="" action="ppaction://media"/>
            <a:extLst>
              <a:ext uri="{FF2B5EF4-FFF2-40B4-BE49-F238E27FC236}">
                <a16:creationId xmlns:a16="http://schemas.microsoft.com/office/drawing/2014/main" id="{57507C4D-9BE6-4230-1A9B-18EB6CA157A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938563707"/>
      </p:ext>
    </p:extLst>
  </p:cSld>
  <p:clrMapOvr>
    <a:masterClrMapping/>
  </p:clrMapOvr>
  <mc:AlternateContent xmlns:mc="http://schemas.openxmlformats.org/markup-compatibility/2006">
    <mc:Choice xmlns:p14="http://schemas.microsoft.com/office/powerpoint/2010/main" Requires="p14">
      <p:transition spd="slow" p14:dur="2000" advTm="29619"/>
    </mc:Choice>
    <mc:Fallback>
      <p:transition spd="slow" advTm="29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5CFC-80D2-BD3C-5CED-EA6B49FD292B}"/>
              </a:ext>
            </a:extLst>
          </p:cNvPr>
          <p:cNvSpPr>
            <a:spLocks noGrp="1"/>
          </p:cNvSpPr>
          <p:nvPr>
            <p:ph type="title"/>
          </p:nvPr>
        </p:nvSpPr>
        <p:spPr/>
        <p:txBody>
          <a:bodyPr/>
          <a:lstStyle/>
          <a:p>
            <a:r>
              <a:rPr lang="en-US" sz="4400" b="1" dirty="0">
                <a:effectLst/>
                <a:latin typeface="Times New Roman" panose="02020603050405020304" pitchFamily="18" charset="0"/>
                <a:ea typeface="Calibri" panose="020F0502020204030204" pitchFamily="34" charset="0"/>
                <a:cs typeface="Times New Roman" panose="02020603050405020304" pitchFamily="18" charset="0"/>
              </a:rPr>
              <a:t>Workflow</a:t>
            </a:r>
            <a:r>
              <a:rPr lang="en-US" sz="4400" b="1" dirty="0">
                <a:effectLst/>
                <a:latin typeface="Calibri" panose="020F0502020204030204" pitchFamily="34" charset="0"/>
                <a:ea typeface="Calibri" panose="020F0502020204030204" pitchFamily="34" charset="0"/>
              </a:rPr>
              <a:t> diagram </a:t>
            </a:r>
            <a:br>
              <a:rPr lang="en-US" sz="4400" b="1" dirty="0">
                <a:effectLst/>
                <a:latin typeface="Calibri" panose="020F0502020204030204" pitchFamily="34" charset="0"/>
                <a:ea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583CC1A1-CDFE-CFA6-8257-18615F23B4B6}"/>
              </a:ext>
            </a:extLst>
          </p:cNvPr>
          <p:cNvSpPr>
            <a:spLocks noGrp="1"/>
          </p:cNvSpPr>
          <p:nvPr>
            <p:ph idx="1"/>
          </p:nvPr>
        </p:nvSpPr>
        <p:spPr>
          <a:xfrm>
            <a:off x="1391920" y="1253331"/>
            <a:ext cx="9596120" cy="4351338"/>
          </a:xfrm>
        </p:spPr>
        <p:txBody>
          <a:bodyPr/>
          <a:lstStyle/>
          <a:p>
            <a:pPr marL="0" indent="0">
              <a:buNone/>
            </a:pPr>
            <a:endParaRPr lang="en-US" sz="1800" b="1" dirty="0">
              <a:latin typeface="Calibri" panose="020F0502020204030204" pitchFamily="34" charset="0"/>
              <a:ea typeface="Calibri" panose="020F0502020204030204" pitchFamily="34" charset="0"/>
            </a:endParaRPr>
          </a:p>
          <a:p>
            <a:pPr marL="0" indent="0">
              <a:buNone/>
            </a:pPr>
            <a:endParaRPr lang="en-US" b="1" dirty="0"/>
          </a:p>
        </p:txBody>
      </p:sp>
      <p:pic>
        <p:nvPicPr>
          <p:cNvPr id="4" name="Picture 3" descr="Cancer Prediction Using Machine Learning | SpringerLink">
            <a:extLst>
              <a:ext uri="{FF2B5EF4-FFF2-40B4-BE49-F238E27FC236}">
                <a16:creationId xmlns:a16="http://schemas.microsoft.com/office/drawing/2014/main" id="{DCF28022-E44D-6757-E862-536A327C650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45920" y="1513840"/>
            <a:ext cx="8585200" cy="4090829"/>
          </a:xfrm>
          <a:prstGeom prst="rect">
            <a:avLst/>
          </a:prstGeom>
          <a:noFill/>
          <a:ln>
            <a:noFill/>
          </a:ln>
        </p:spPr>
      </p:pic>
      <p:pic>
        <p:nvPicPr>
          <p:cNvPr id="11" name="Audio 10">
            <a:hlinkClick r:id="" action="ppaction://media"/>
            <a:extLst>
              <a:ext uri="{FF2B5EF4-FFF2-40B4-BE49-F238E27FC236}">
                <a16:creationId xmlns:a16="http://schemas.microsoft.com/office/drawing/2014/main" id="{C26A7855-00DC-421C-190B-D80618EA551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175994574"/>
      </p:ext>
    </p:extLst>
  </p:cSld>
  <p:clrMapOvr>
    <a:masterClrMapping/>
  </p:clrMapOvr>
  <mc:AlternateContent xmlns:mc="http://schemas.openxmlformats.org/markup-compatibility/2006">
    <mc:Choice xmlns:p14="http://schemas.microsoft.com/office/powerpoint/2010/main" Requires="p14">
      <p:transition spd="slow" p14:dur="2000" advTm="35564"/>
    </mc:Choice>
    <mc:Fallback>
      <p:transition spd="slow" advTm="35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2BE62-5912-E6B1-4A3D-029718C22129}"/>
              </a:ext>
            </a:extLst>
          </p:cNvPr>
          <p:cNvSpPr>
            <a:spLocks noGrp="1"/>
          </p:cNvSpPr>
          <p:nvPr>
            <p:ph type="title"/>
          </p:nvPr>
        </p:nvSpPr>
        <p:spPr/>
        <p:txBody>
          <a:bodyPr/>
          <a:lstStyle/>
          <a:p>
            <a:r>
              <a:rPr lang="en-US" b="1" dirty="0">
                <a:effectLst/>
                <a:latin typeface="Times New Roman" panose="02020603050405020304" pitchFamily="18" charset="0"/>
                <a:ea typeface="Calibri" panose="020F0502020204030204" pitchFamily="34" charset="0"/>
                <a:cs typeface="Times New Roman" panose="02020603050405020304" pitchFamily="18" charset="0"/>
              </a:rPr>
              <a:t>Dataset</a:t>
            </a:r>
            <a:r>
              <a:rPr lang="en-US" sz="1800" b="1" dirty="0">
                <a:effectLst/>
                <a:latin typeface="Calibri" panose="020F0502020204030204" pitchFamily="34" charset="0"/>
                <a:ea typeface="Calibri" panose="020F0502020204030204" pitchFamily="34" charset="0"/>
                <a:cs typeface="Calibri" panose="020F0502020204030204" pitchFamily="34"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CD9AC3F5-D8CB-73DE-8E09-555E2D1AE252}"/>
              </a:ext>
            </a:extLst>
          </p:cNvPr>
          <p:cNvSpPr>
            <a:spLocks noGrp="1"/>
          </p:cNvSpPr>
          <p:nvPr>
            <p:ph idx="1"/>
          </p:nvPr>
        </p:nvSpPr>
        <p:spPr/>
        <p:txBody>
          <a:bodyPr>
            <a:normAutofit/>
          </a:bodyPr>
          <a:lstStyle/>
          <a:p>
            <a:pPr marL="0" indent="0" algn="just">
              <a:buNone/>
            </a:pPr>
            <a:r>
              <a:rPr lang="en-US" sz="2000" b="1" dirty="0">
                <a:latin typeface="Times New Roman" panose="02020603050405020304" pitchFamily="18" charset="0"/>
                <a:cs typeface="Times New Roman" panose="02020603050405020304" pitchFamily="18" charset="0"/>
              </a:rPr>
              <a:t>Brief Explanation :</a:t>
            </a:r>
          </a:p>
          <a:p>
            <a:pPr algn="just">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 We used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Breast Cancer Wisconsin (Diagnostic) Data Set. This is an open-source dataset can be downloaded from Kaggle.</a:t>
            </a:r>
          </a:p>
          <a:p>
            <a:pPr algn="jus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Information on 569 women across 32 different qualities can be found in the dataset.</a:t>
            </a:r>
          </a:p>
          <a:p>
            <a:pPr algn="just">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D</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ata is available in the csv file is from a digital image of a fine needle aspirate (FNA) of a breast mass, features are calculated</a:t>
            </a:r>
          </a:p>
          <a:p>
            <a:pPr algn="jus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An exhaustive search in the domain of 1-4 features and 1-3 separation planes was used to select relevant feature</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first group of variables is Mean (3–13), followed by Stranded Error (1–23) and Worst (23–32), each of which has ten parameters. Mean, Standard Error, and Worst all refer to the average of all the cells, respectively</a:t>
            </a:r>
            <a:endParaRPr lang="en-US" sz="2000" dirty="0">
              <a:latin typeface="Times New Roman" panose="02020603050405020304" pitchFamily="18" charset="0"/>
              <a:cs typeface="Times New Roman" panose="02020603050405020304" pitchFamily="18" charset="0"/>
            </a:endParaRPr>
          </a:p>
        </p:txBody>
      </p:sp>
      <p:pic>
        <p:nvPicPr>
          <p:cNvPr id="8" name="Audio 7">
            <a:hlinkClick r:id="" action="ppaction://media"/>
            <a:extLst>
              <a:ext uri="{FF2B5EF4-FFF2-40B4-BE49-F238E27FC236}">
                <a16:creationId xmlns:a16="http://schemas.microsoft.com/office/drawing/2014/main" id="{DFFEEE48-69A8-1A3F-511A-62656DFF9D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08352344"/>
      </p:ext>
    </p:extLst>
  </p:cSld>
  <p:clrMapOvr>
    <a:masterClrMapping/>
  </p:clrMapOvr>
  <mc:AlternateContent xmlns:mc="http://schemas.openxmlformats.org/markup-compatibility/2006">
    <mc:Choice xmlns:p14="http://schemas.microsoft.com/office/powerpoint/2010/main" Requires="p14">
      <p:transition spd="slow" p14:dur="2000" advTm="37403"/>
    </mc:Choice>
    <mc:Fallback>
      <p:transition spd="slow" advTm="37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C9898-22A7-DE49-AE13-FEDF99FBAD06}"/>
              </a:ext>
            </a:extLst>
          </p:cNvPr>
          <p:cNvSpPr>
            <a:spLocks noGrp="1"/>
          </p:cNvSpPr>
          <p:nvPr>
            <p:ph type="title"/>
          </p:nvPr>
        </p:nvSpPr>
        <p:spPr/>
        <p:txBody>
          <a:bodyPr/>
          <a:lstStyle/>
          <a:p>
            <a:r>
              <a:rPr lang="en-US" b="1" dirty="0">
                <a:effectLst/>
                <a:latin typeface="Times New Roman" panose="02020603050405020304" pitchFamily="18" charset="0"/>
                <a:ea typeface="Calibri" panose="020F0502020204030204" pitchFamily="34" charset="0"/>
                <a:cs typeface="Times New Roman" panose="02020603050405020304" pitchFamily="18" charset="0"/>
              </a:rPr>
              <a:t>Features</a:t>
            </a:r>
            <a:endParaRPr lang="en-US" dirty="0"/>
          </a:p>
        </p:txBody>
      </p:sp>
      <p:sp>
        <p:nvSpPr>
          <p:cNvPr id="3" name="Content Placeholder 2">
            <a:extLst>
              <a:ext uri="{FF2B5EF4-FFF2-40B4-BE49-F238E27FC236}">
                <a16:creationId xmlns:a16="http://schemas.microsoft.com/office/drawing/2014/main" id="{372708BC-4CA9-89A8-A6AC-AD442A49DAFB}"/>
              </a:ext>
            </a:extLst>
          </p:cNvPr>
          <p:cNvSpPr>
            <a:spLocks noGrp="1"/>
          </p:cNvSpPr>
          <p:nvPr>
            <p:ph idx="1"/>
          </p:nvPr>
        </p:nvSpPr>
        <p:spPr/>
        <p:txBody>
          <a:bodyPr>
            <a:noAutofit/>
          </a:bodyPr>
          <a:lstStyle/>
          <a:p>
            <a:pPr>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this data set we have 569 rows and 32 columns . </a:t>
            </a:r>
          </a:p>
          <a:p>
            <a:pPr>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.There are total of benign 357 and malignant 212 values</a:t>
            </a:r>
          </a:p>
          <a:p>
            <a:pPr marL="57150" marR="0" indent="-285750" algn="just">
              <a:lnSpc>
                <a:spcPct val="107000"/>
              </a:lnSpc>
              <a:spcBef>
                <a:spcPts val="0"/>
              </a:spcBef>
              <a:spcAft>
                <a:spcPts val="800"/>
              </a:spcAf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There are some real value features that can be calculated from each cell nuclei</a:t>
            </a:r>
          </a:p>
          <a:p>
            <a:pPr lvl="1" algn="just">
              <a:lnSpc>
                <a:spcPct val="107000"/>
              </a:lnSpc>
              <a:spcBef>
                <a:spcPts val="0"/>
              </a:spcBef>
              <a:buFont typeface="Wingdings" panose="05000000000000000000" pitchFamily="2" charset="2"/>
              <a:buChar char="Ø"/>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Radius which is the mean of distances from center to points on the perimeter</a:t>
            </a:r>
          </a:p>
          <a:p>
            <a:pPr lvl="1" algn="just">
              <a:lnSpc>
                <a:spcPct val="107000"/>
              </a:lnSpc>
              <a:spcBef>
                <a:spcPts val="0"/>
              </a:spcBef>
              <a:buFont typeface="Wingdings" panose="05000000000000000000" pitchFamily="2" charset="2"/>
              <a:buChar char="Ø"/>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Texture which is the standard deviation of gray-scale values.</a:t>
            </a:r>
          </a:p>
          <a:p>
            <a:pPr lvl="1" algn="just">
              <a:lnSpc>
                <a:spcPct val="107000"/>
              </a:lnSpc>
              <a:spcBef>
                <a:spcPts val="0"/>
              </a:spcBef>
              <a:buFont typeface="Wingdings" panose="05000000000000000000" pitchFamily="2" charset="2"/>
              <a:buChar char="Ø"/>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Perimeter which is the perimeter of the cell</a:t>
            </a:r>
          </a:p>
          <a:p>
            <a:pPr lvl="1" algn="just">
              <a:lnSpc>
                <a:spcPct val="107000"/>
              </a:lnSpc>
              <a:spcBef>
                <a:spcPts val="0"/>
              </a:spcBef>
              <a:buFont typeface="Wingdings" panose="05000000000000000000" pitchFamily="2" charset="2"/>
              <a:buChar char="Ø"/>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Area is the total area of the contour</a:t>
            </a:r>
          </a:p>
          <a:p>
            <a:pPr lvl="1" algn="just">
              <a:lnSpc>
                <a:spcPct val="107000"/>
              </a:lnSpc>
              <a:spcBef>
                <a:spcPts val="0"/>
              </a:spcBef>
              <a:buFont typeface="Wingdings" panose="05000000000000000000" pitchFamily="2" charset="2"/>
              <a:buChar char="Ø"/>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Smoothness which is the local variation in radius lengths</a:t>
            </a:r>
          </a:p>
          <a:p>
            <a:pPr lvl="1" algn="just">
              <a:lnSpc>
                <a:spcPct val="107000"/>
              </a:lnSpc>
              <a:spcBef>
                <a:spcPts val="0"/>
              </a:spcBef>
              <a:buFont typeface="Wingdings" panose="05000000000000000000" pitchFamily="2" charset="2"/>
              <a:buChar char="Ø"/>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Compactness can be calculated using ((perimeter)^2/area -1)</a:t>
            </a:r>
          </a:p>
          <a:p>
            <a:pPr lvl="1" algn="just">
              <a:lnSpc>
                <a:spcPct val="107000"/>
              </a:lnSpc>
              <a:spcBef>
                <a:spcPts val="0"/>
              </a:spcBef>
              <a:buFont typeface="Wingdings" panose="05000000000000000000" pitchFamily="2" charset="2"/>
              <a:buChar char="Ø"/>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Concavity is the severity of concave portions of the contour</a:t>
            </a:r>
          </a:p>
          <a:p>
            <a:pPr lvl="1" algn="just">
              <a:lnSpc>
                <a:spcPct val="107000"/>
              </a:lnSpc>
              <a:spcBef>
                <a:spcPts val="0"/>
              </a:spcBef>
              <a:buFont typeface="Wingdings" panose="05000000000000000000" pitchFamily="2" charset="2"/>
              <a:buChar char="Ø"/>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Concave points are the number of concave portions of the contour</a:t>
            </a:r>
          </a:p>
          <a:p>
            <a:pPr lvl="1" algn="just">
              <a:lnSpc>
                <a:spcPct val="107000"/>
              </a:lnSpc>
              <a:spcBef>
                <a:spcPts val="0"/>
              </a:spcBef>
              <a:spcAft>
                <a:spcPts val="800"/>
              </a:spcAft>
              <a:buFont typeface="Wingdings" panose="05000000000000000000" pitchFamily="2" charset="2"/>
              <a:buChar char="Ø"/>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Symmetry is defined as the symmetry as the contour</a:t>
            </a:r>
          </a:p>
          <a:p>
            <a:pPr marL="0" marR="0" lvl="0" indent="0" algn="just">
              <a:lnSpc>
                <a:spcPct val="107000"/>
              </a:lnSpc>
              <a:spcBef>
                <a:spcPts val="0"/>
              </a:spcBef>
              <a:spcAft>
                <a:spcPts val="800"/>
              </a:spcAft>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Audio 15">
            <a:hlinkClick r:id="" action="ppaction://media"/>
            <a:extLst>
              <a:ext uri="{FF2B5EF4-FFF2-40B4-BE49-F238E27FC236}">
                <a16:creationId xmlns:a16="http://schemas.microsoft.com/office/drawing/2014/main" id="{DE48DF26-0925-A21B-3383-97F42773BF0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36760383"/>
      </p:ext>
    </p:extLst>
  </p:cSld>
  <p:clrMapOvr>
    <a:masterClrMapping/>
  </p:clrMapOvr>
  <mc:AlternateContent xmlns:mc="http://schemas.openxmlformats.org/markup-compatibility/2006">
    <mc:Choice xmlns:p14="http://schemas.microsoft.com/office/powerpoint/2010/main" Requires="p14">
      <p:transition spd="slow" p14:dur="2000" advTm="32500"/>
    </mc:Choice>
    <mc:Fallback>
      <p:transition spd="slow" advTm="32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C9898-22A7-DE49-AE13-FEDF99FBAD06}"/>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5400" b="1"/>
              <a:t>Data visualization</a:t>
            </a:r>
          </a:p>
        </p:txBody>
      </p:sp>
      <p:sp>
        <p:nvSpPr>
          <p:cNvPr id="5129" name="Rectangle 5128">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Scatter chart&#10;&#10;Description automatically generated">
            <a:extLst>
              <a:ext uri="{FF2B5EF4-FFF2-40B4-BE49-F238E27FC236}">
                <a16:creationId xmlns:a16="http://schemas.microsoft.com/office/drawing/2014/main" id="{EF938071-0D79-71CD-2C71-C0837DE32A39}"/>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1346943" y="2742397"/>
            <a:ext cx="3558746" cy="3291840"/>
          </a:xfrm>
          <a:prstGeom prst="rect">
            <a:avLst/>
          </a:prstGeom>
          <a:noFill/>
          <a:extLst>
            <a:ext uri="{909E8E84-426E-40DD-AFC4-6F175D3DCCD1}">
              <a14:hiddenFill xmlns:a14="http://schemas.microsoft.com/office/drawing/2010/main">
                <a:solidFill>
                  <a:srgbClr val="FFFFFF"/>
                </a:solidFill>
              </a14:hiddenFill>
            </a:ext>
          </a:extLst>
        </p:spPr>
      </p:pic>
      <p:sp>
        <p:nvSpPr>
          <p:cNvPr id="5137"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Chart, bubble chart&#10;&#10;Description automatically generated">
            <a:extLst>
              <a:ext uri="{FF2B5EF4-FFF2-40B4-BE49-F238E27FC236}">
                <a16:creationId xmlns:a16="http://schemas.microsoft.com/office/drawing/2014/main" id="{4C68BCFE-02ED-2671-05AD-CA223CA2A6F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660108" y="2744731"/>
            <a:ext cx="4811151" cy="3291840"/>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id="{2E13691A-B2CB-1613-162E-85922CAB33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21716348"/>
      </p:ext>
    </p:extLst>
  </p:cSld>
  <p:clrMapOvr>
    <a:masterClrMapping/>
  </p:clrMapOvr>
  <mc:AlternateContent xmlns:mc="http://schemas.openxmlformats.org/markup-compatibility/2006">
    <mc:Choice xmlns:p14="http://schemas.microsoft.com/office/powerpoint/2010/main" Requires="p14">
      <p:transition spd="slow" p14:dur="2000" advTm="8773"/>
    </mc:Choice>
    <mc:Fallback>
      <p:transition spd="slow" advTm="8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C9898-22A7-DE49-AE13-FEDF99FBAD06}"/>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5400" b="1"/>
              <a:t>Data visualization</a:t>
            </a:r>
          </a:p>
        </p:txBody>
      </p:sp>
      <p:sp>
        <p:nvSpPr>
          <p:cNvPr id="6160" name="Rectangle 6159">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2"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0" name="Picture 6">
            <a:extLst>
              <a:ext uri="{FF2B5EF4-FFF2-40B4-BE49-F238E27FC236}">
                <a16:creationId xmlns:a16="http://schemas.microsoft.com/office/drawing/2014/main" id="{6D3DBDDA-36B0-AF6A-17E1-CCC23721B93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682021" y="2742397"/>
            <a:ext cx="2888589" cy="3291840"/>
          </a:xfrm>
          <a:prstGeom prst="rect">
            <a:avLst/>
          </a:prstGeom>
          <a:extLst>
            <a:ext uri="{909E8E84-426E-40DD-AFC4-6F175D3DCCD1}">
              <a14:hiddenFill xmlns:a14="http://schemas.microsoft.com/office/drawing/2010/main">
                <a:solidFill>
                  <a:srgbClr val="FFFFFF"/>
                </a:solidFill>
              </a14:hiddenFill>
            </a:ext>
          </a:extLst>
        </p:spPr>
      </p:pic>
      <p:sp>
        <p:nvSpPr>
          <p:cNvPr id="6164"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49B1DE3C-D8C8-4A8E-2A08-F71C24E8996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941916" y="2744731"/>
            <a:ext cx="4247535" cy="3291840"/>
          </a:xfrm>
          <a:prstGeom prst="rect">
            <a:avLst/>
          </a:prstGeom>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id="{A4FD98F1-49FA-E4D9-6A98-B9D5ADB346A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91595637"/>
      </p:ext>
    </p:extLst>
  </p:cSld>
  <p:clrMapOvr>
    <a:masterClrMapping/>
  </p:clrMapOvr>
  <mc:AlternateContent xmlns:mc="http://schemas.openxmlformats.org/markup-compatibility/2006">
    <mc:Choice xmlns:p14="http://schemas.microsoft.com/office/powerpoint/2010/main" Requires="p14">
      <p:transition spd="slow" p14:dur="2000" advTm="7285"/>
    </mc:Choice>
    <mc:Fallback>
      <p:transition spd="slow" advTm="7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B43C955C5DA7D409EFF9E607BA7A7F6" ma:contentTypeVersion="7" ma:contentTypeDescription="Create a new document." ma:contentTypeScope="" ma:versionID="8ab77f4d3348910ed6de7df1ccce488d">
  <xsd:schema xmlns:xsd="http://www.w3.org/2001/XMLSchema" xmlns:xs="http://www.w3.org/2001/XMLSchema" xmlns:p="http://schemas.microsoft.com/office/2006/metadata/properties" xmlns:ns3="9185e807-6454-4e35-aa05-17d2b777057b" xmlns:ns4="cfdebab9-b61e-4ecd-a777-a6a8daee82f5" targetNamespace="http://schemas.microsoft.com/office/2006/metadata/properties" ma:root="true" ma:fieldsID="54bf50368fc3d1fe0a25517e3eb56dc0" ns3:_="" ns4:_="">
    <xsd:import namespace="9185e807-6454-4e35-aa05-17d2b777057b"/>
    <xsd:import namespace="cfdebab9-b61e-4ecd-a777-a6a8daee82f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85e807-6454-4e35-aa05-17d2b77705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debab9-b61e-4ecd-a777-a6a8daee82f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204A70-8574-4483-8750-4D0CA0CF35FD}">
  <ds:schemaRefs>
    <ds:schemaRef ds:uri="http://purl.org/dc/dcmitype/"/>
    <ds:schemaRef ds:uri="http://purl.org/dc/terms/"/>
    <ds:schemaRef ds:uri="http://purl.org/dc/elements/1.1/"/>
    <ds:schemaRef ds:uri="http://schemas.microsoft.com/office/2006/metadata/properties"/>
    <ds:schemaRef ds:uri="http://schemas.microsoft.com/office/2006/documentManagement/types"/>
    <ds:schemaRef ds:uri="9185e807-6454-4e35-aa05-17d2b777057b"/>
    <ds:schemaRef ds:uri="http://schemas.openxmlformats.org/package/2006/metadata/core-properties"/>
    <ds:schemaRef ds:uri="http://schemas.microsoft.com/office/infopath/2007/PartnerControls"/>
    <ds:schemaRef ds:uri="cfdebab9-b61e-4ecd-a777-a6a8daee82f5"/>
    <ds:schemaRef ds:uri="http://www.w3.org/XML/1998/namespace"/>
  </ds:schemaRefs>
</ds:datastoreItem>
</file>

<file path=customXml/itemProps2.xml><?xml version="1.0" encoding="utf-8"?>
<ds:datastoreItem xmlns:ds="http://schemas.openxmlformats.org/officeDocument/2006/customXml" ds:itemID="{B0DB8437-A62A-4859-A261-2892E100B741}">
  <ds:schemaRefs>
    <ds:schemaRef ds:uri="http://schemas.microsoft.com/sharepoint/v3/contenttype/forms"/>
  </ds:schemaRefs>
</ds:datastoreItem>
</file>

<file path=customXml/itemProps3.xml><?xml version="1.0" encoding="utf-8"?>
<ds:datastoreItem xmlns:ds="http://schemas.openxmlformats.org/officeDocument/2006/customXml" ds:itemID="{A08B433D-B850-4853-A08B-C3212CF08D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85e807-6454-4e35-aa05-17d2b777057b"/>
    <ds:schemaRef ds:uri="cfdebab9-b61e-4ecd-a777-a6a8daee82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52</TotalTime>
  <Words>824</Words>
  <Application>Microsoft Office PowerPoint</Application>
  <PresentationFormat>Widescreen</PresentationFormat>
  <Paragraphs>76</Paragraphs>
  <Slides>19</Slides>
  <Notes>1</Notes>
  <HiddenSlides>0</HiddenSlides>
  <MMClips>19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Times New Roman</vt:lpstr>
      <vt:lpstr>Wingdings</vt:lpstr>
      <vt:lpstr>Office Theme</vt:lpstr>
      <vt:lpstr>Breast Cancer Prediction Using Machine Learning Algorithms  </vt:lpstr>
      <vt:lpstr>Introduction</vt:lpstr>
      <vt:lpstr>  Background work</vt:lpstr>
      <vt:lpstr>Model Explanation: </vt:lpstr>
      <vt:lpstr>Workflow diagram  </vt:lpstr>
      <vt:lpstr>Dataset  </vt:lpstr>
      <vt:lpstr>Features</vt:lpstr>
      <vt:lpstr>Data visualization</vt:lpstr>
      <vt:lpstr>Data visualization</vt:lpstr>
      <vt:lpstr>PowerPoint Presentation</vt:lpstr>
      <vt:lpstr>Model Implementation</vt:lpstr>
      <vt:lpstr>Model Implementation</vt:lpstr>
      <vt:lpstr>Model Implementation</vt:lpstr>
      <vt:lpstr>Results</vt:lpstr>
      <vt:lpstr>Results</vt:lpstr>
      <vt:lpstr>Results</vt:lpstr>
      <vt:lpstr>Results</vt:lpstr>
      <vt:lpstr>Deploy the model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Ravuri, Veena</dc:creator>
  <cp:lastModifiedBy>dinesh bhogadi</cp:lastModifiedBy>
  <cp:revision>22</cp:revision>
  <dcterms:created xsi:type="dcterms:W3CDTF">2022-12-04T04:46:20Z</dcterms:created>
  <dcterms:modified xsi:type="dcterms:W3CDTF">2022-12-04T05:41:35Z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0x010100EB43C955C5DA7D409EFF9E607BA7A7F6</vt:lpwstr>
  </property>
</Properties>
</file>